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4" r:id="rId2"/>
    <p:sldId id="283" r:id="rId3"/>
    <p:sldId id="265" r:id="rId4"/>
    <p:sldId id="266" r:id="rId5"/>
    <p:sldId id="286" r:id="rId6"/>
    <p:sldId id="288" r:id="rId7"/>
    <p:sldId id="279" r:id="rId8"/>
    <p:sldId id="267" r:id="rId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4FD"/>
    <a:srgbClr val="006968"/>
    <a:srgbClr val="CBE6FD"/>
    <a:srgbClr val="BCE4FA"/>
    <a:srgbClr val="000000"/>
    <a:srgbClr val="1F5DA6"/>
    <a:srgbClr val="3062AB"/>
    <a:srgbClr val="003B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68" autoAdjust="0"/>
    <p:restoredTop sz="92143" autoAdjust="0"/>
  </p:normalViewPr>
  <p:slideViewPr>
    <p:cSldViewPr snapToGrid="0">
      <p:cViewPr varScale="1">
        <p:scale>
          <a:sx n="131" d="100"/>
          <a:sy n="131" d="100"/>
        </p:scale>
        <p:origin x="402"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464086-A0C3-447A-BD11-08E166BE9757}" type="datetimeFigureOut">
              <a:rPr lang="fr-CH" smtClean="0"/>
              <a:t>02.06.2022</a:t>
            </a:fld>
            <a:endParaRPr lang="fr-C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71CE32-107D-4B6C-8AC9-4846F6238E5D}" type="slidenum">
              <a:rPr lang="fr-CH" smtClean="0"/>
              <a:t>‹#›</a:t>
            </a:fld>
            <a:endParaRPr lang="fr-CH"/>
          </a:p>
        </p:txBody>
      </p:sp>
    </p:spTree>
    <p:extLst>
      <p:ext uri="{BB962C8B-B14F-4D97-AF65-F5344CB8AC3E}">
        <p14:creationId xmlns:p14="http://schemas.microsoft.com/office/powerpoint/2010/main" val="179012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Bienvenue</a:t>
            </a:r>
            <a:r>
              <a:rPr lang="fr-CH" baseline="0" dirty="0"/>
              <a:t> au CERN, </a:t>
            </a:r>
            <a:r>
              <a:rPr lang="fr-CH" baseline="0" dirty="0" err="1"/>
              <a:t>welcome</a:t>
            </a:r>
            <a:r>
              <a:rPr lang="fr-CH" baseline="0" dirty="0"/>
              <a:t> to CERN.</a:t>
            </a:r>
          </a:p>
          <a:p>
            <a:r>
              <a:rPr lang="fr-CH" baseline="0" dirty="0"/>
              <a:t>Pour rappel, cette présentation est destinée uniquement aux Staff, boursiers et étudiants.</a:t>
            </a:r>
          </a:p>
          <a:p>
            <a:r>
              <a:rPr lang="fr-CH" baseline="0" dirty="0"/>
              <a:t>As a </a:t>
            </a:r>
            <a:r>
              <a:rPr lang="fr-CH" baseline="0" dirty="0" err="1"/>
              <a:t>reminder</a:t>
            </a:r>
            <a:r>
              <a:rPr lang="fr-CH" baseline="0" dirty="0"/>
              <a:t>, </a:t>
            </a:r>
            <a:r>
              <a:rPr lang="fr-CH" baseline="0" dirty="0" err="1"/>
              <a:t>this</a:t>
            </a:r>
            <a:r>
              <a:rPr lang="fr-CH" baseline="0" dirty="0"/>
              <a:t> </a:t>
            </a:r>
            <a:r>
              <a:rPr lang="fr-CH" baseline="0" dirty="0" err="1"/>
              <a:t>presentation</a:t>
            </a:r>
            <a:r>
              <a:rPr lang="fr-CH" baseline="0" dirty="0"/>
              <a:t> </a:t>
            </a:r>
            <a:r>
              <a:rPr lang="fr-CH" baseline="0" dirty="0" err="1"/>
              <a:t>is</a:t>
            </a:r>
            <a:r>
              <a:rPr lang="fr-CH" baseline="0" dirty="0"/>
              <a:t> </a:t>
            </a:r>
            <a:r>
              <a:rPr lang="fr-CH" baseline="0" dirty="0" err="1"/>
              <a:t>only</a:t>
            </a:r>
            <a:r>
              <a:rPr lang="fr-CH" baseline="0" dirty="0"/>
              <a:t> for Staff, </a:t>
            </a:r>
            <a:r>
              <a:rPr lang="fr-CH" baseline="0" dirty="0" err="1"/>
              <a:t>fellows</a:t>
            </a:r>
            <a:r>
              <a:rPr lang="fr-CH" baseline="0" dirty="0"/>
              <a:t> and </a:t>
            </a:r>
            <a:r>
              <a:rPr lang="fr-CH" baseline="0" dirty="0" err="1"/>
              <a:t>students</a:t>
            </a:r>
            <a:r>
              <a:rPr lang="fr-CH" baseline="0" dirty="0"/>
              <a:t>. </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1</a:t>
            </a:fld>
            <a:endParaRPr lang="fr-CH"/>
          </a:p>
        </p:txBody>
      </p:sp>
    </p:spTree>
    <p:extLst>
      <p:ext uri="{BB962C8B-B14F-4D97-AF65-F5344CB8AC3E}">
        <p14:creationId xmlns:p14="http://schemas.microsoft.com/office/powerpoint/2010/main" val="2123373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Thus, everyone contributes according to his/her means and makes use of the cover according to his/her needs.</a:t>
            </a:r>
          </a:p>
          <a:p>
            <a:r>
              <a:rPr lang="en-GB" sz="1200" b="0" i="0" kern="1200" dirty="0">
                <a:solidFill>
                  <a:schemeClr val="tx1"/>
                </a:solidFill>
                <a:effectLst/>
                <a:latin typeface="+mn-lt"/>
                <a:ea typeface="+mn-ea"/>
                <a:cs typeface="+mn-cs"/>
              </a:rPr>
              <a:t>Freedom</a:t>
            </a:r>
          </a:p>
          <a:p>
            <a:r>
              <a:rPr lang="en-GB" sz="1200" b="0" i="0" kern="1200" dirty="0">
                <a:solidFill>
                  <a:schemeClr val="tx1"/>
                </a:solidFill>
                <a:effectLst/>
                <a:latin typeface="+mn-lt"/>
                <a:ea typeface="+mn-ea"/>
                <a:cs typeface="+mn-cs"/>
              </a:rPr>
              <a:t>CHIS Members benefit not only from a worldwide valid cover but also from freedom of choice of health care providers (doctors, hospitals, clinics).</a:t>
            </a:r>
          </a:p>
          <a:p>
            <a:r>
              <a:rPr lang="en-GB" sz="1200" b="0" i="0" kern="1200" dirty="0">
                <a:solidFill>
                  <a:schemeClr val="tx1"/>
                </a:solidFill>
                <a:effectLst/>
                <a:latin typeface="+mn-lt"/>
                <a:ea typeface="+mn-ea"/>
                <a:cs typeface="+mn-cs"/>
              </a:rPr>
              <a:t>Responsibility</a:t>
            </a:r>
          </a:p>
          <a:p>
            <a:r>
              <a:rPr lang="en-GB" sz="1200" b="0" i="0" kern="1200" dirty="0">
                <a:solidFill>
                  <a:schemeClr val="tx1"/>
                </a:solidFill>
                <a:effectLst/>
                <a:latin typeface="+mn-lt"/>
                <a:ea typeface="+mn-ea"/>
                <a:cs typeface="+mn-cs"/>
              </a:rPr>
              <a:t>The freedom, however, is not without limits. The CHIS is a self-financed system. Accordingly, the level of reimbursement shall not exceed the level of contributions. Should this happen, an increase in the contributions would be necessary.</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Therefore, CHIS Members are invited to contribute actively to the Scheme's cost-containment policy. Keeping costs under control is the addition of individual actions which help to maintain the financial balance of the Scheme and thus to contain any possible increase in contributions.</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2</a:t>
            </a:fld>
            <a:endParaRPr lang="fr-CH"/>
          </a:p>
        </p:txBody>
      </p:sp>
    </p:spTree>
    <p:extLst>
      <p:ext uri="{BB962C8B-B14F-4D97-AF65-F5344CB8AC3E}">
        <p14:creationId xmlns:p14="http://schemas.microsoft.com/office/powerpoint/2010/main" val="752530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0A71CE32-107D-4B6C-8AC9-4846F6238E5D}" type="slidenum">
              <a:rPr lang="fr-CH" smtClean="0"/>
              <a:t>3</a:t>
            </a:fld>
            <a:endParaRPr lang="fr-CH"/>
          </a:p>
        </p:txBody>
      </p:sp>
    </p:spTree>
    <p:extLst>
      <p:ext uri="{BB962C8B-B14F-4D97-AF65-F5344CB8AC3E}">
        <p14:creationId xmlns:p14="http://schemas.microsoft.com/office/powerpoint/2010/main" val="2533131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dirty="0">
                <a:solidFill>
                  <a:srgbClr val="292929"/>
                </a:solidFill>
                <a:latin typeface="sourcesans-regular"/>
              </a:rPr>
              <a:t>CERN a sa propre assurance santé. Système de solidarité ou chacun contribue</a:t>
            </a:r>
            <a:r>
              <a:rPr lang="fr-CH" baseline="0" dirty="0">
                <a:solidFill>
                  <a:srgbClr val="292929"/>
                </a:solidFill>
                <a:latin typeface="sourcesans-regular"/>
              </a:rPr>
              <a:t> en fonction de ses besoins</a:t>
            </a:r>
            <a:endParaRPr lang="fr-CH"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Poppins"/>
              </a:rPr>
              <a:t>CHIS is not a private insurance, it is a Mutual</a:t>
            </a:r>
            <a:r>
              <a:rPr lang="en-GB" baseline="0" dirty="0">
                <a:latin typeface="Poppins"/>
              </a:rPr>
              <a:t> system</a:t>
            </a:r>
            <a:r>
              <a:rPr lang="en-GB" dirty="0">
                <a:latin typeface="Poppins"/>
              </a:rPr>
              <a:t> to which both the Organization and those insured contribute.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3 principles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Mutuality</a:t>
            </a:r>
          </a:p>
          <a:p>
            <a:r>
              <a:rPr lang="en-GB" sz="1200" b="0" i="0" kern="1200" dirty="0">
                <a:solidFill>
                  <a:schemeClr val="tx1"/>
                </a:solidFill>
                <a:effectLst/>
                <a:latin typeface="+mn-lt"/>
                <a:ea typeface="+mn-ea"/>
                <a:cs typeface="+mn-cs"/>
              </a:rPr>
              <a:t>Mutuality is based on solidarity among Members. Indeed, the amount of the contribution to the CHIS is not determined by family situation, age or medical condition of the insured persons. It is rather in proportion to income, except in cases of voluntary affiliation.</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Thus, everyone contributes according to his/her means and makes use of the cover according to his/her needs.</a:t>
            </a:r>
          </a:p>
          <a:p>
            <a:r>
              <a:rPr lang="en-GB" sz="1200" b="0" i="0" kern="1200" dirty="0">
                <a:solidFill>
                  <a:schemeClr val="tx1"/>
                </a:solidFill>
                <a:effectLst/>
                <a:latin typeface="+mn-lt"/>
                <a:ea typeface="+mn-ea"/>
                <a:cs typeface="+mn-cs"/>
              </a:rPr>
              <a:t>Freedom</a:t>
            </a:r>
          </a:p>
          <a:p>
            <a:r>
              <a:rPr lang="en-GB" sz="1200" b="0" i="0" kern="1200" dirty="0">
                <a:solidFill>
                  <a:schemeClr val="tx1"/>
                </a:solidFill>
                <a:effectLst/>
                <a:latin typeface="+mn-lt"/>
                <a:ea typeface="+mn-ea"/>
                <a:cs typeface="+mn-cs"/>
              </a:rPr>
              <a:t>CHIS Members benefit not only from a worldwide valid cover but also from freedom of choice of health care providers (doctors, hospitals, clinics).</a:t>
            </a:r>
          </a:p>
          <a:p>
            <a:r>
              <a:rPr lang="en-GB" sz="1200" b="0" i="0" kern="1200" dirty="0">
                <a:solidFill>
                  <a:schemeClr val="tx1"/>
                </a:solidFill>
                <a:effectLst/>
                <a:latin typeface="+mn-lt"/>
                <a:ea typeface="+mn-ea"/>
                <a:cs typeface="+mn-cs"/>
              </a:rPr>
              <a:t>Responsibility</a:t>
            </a:r>
          </a:p>
          <a:p>
            <a:r>
              <a:rPr lang="en-GB" sz="1200" b="0" i="0" kern="1200" dirty="0">
                <a:solidFill>
                  <a:schemeClr val="tx1"/>
                </a:solidFill>
                <a:effectLst/>
                <a:latin typeface="+mn-lt"/>
                <a:ea typeface="+mn-ea"/>
                <a:cs typeface="+mn-cs"/>
              </a:rPr>
              <a:t>The freedom, however, is not without limits. The CHIS is a self-financed system. Accordingly, the level of reimbursement shall not exceed the level of contributions. Should this happen, an increase in the contributions would be necessary.</a:t>
            </a:r>
            <a:br>
              <a:rPr lang="en-GB" sz="1200" b="0" i="0" kern="1200" dirty="0">
                <a:solidFill>
                  <a:schemeClr val="tx1"/>
                </a:solidFill>
                <a:effectLst/>
                <a:latin typeface="+mn-lt"/>
                <a:ea typeface="+mn-ea"/>
                <a:cs typeface="+mn-cs"/>
              </a:rPr>
            </a:br>
            <a:r>
              <a:rPr lang="en-GB" sz="1200" b="0" i="0" kern="1200" dirty="0">
                <a:solidFill>
                  <a:schemeClr val="tx1"/>
                </a:solidFill>
                <a:effectLst/>
                <a:latin typeface="+mn-lt"/>
                <a:ea typeface="+mn-ea"/>
                <a:cs typeface="+mn-cs"/>
              </a:rPr>
              <a:t>Therefore, CHIS Members are invited to contribute actively to the Scheme's cost-containment policy. Keeping costs under control is the addition of individual actions which help to maintain the financial balance of the Scheme and thus to contain any possible increase in contributions.</a:t>
            </a:r>
          </a:p>
          <a:p>
            <a:endParaRPr lang="fr-CH" dirty="0"/>
          </a:p>
        </p:txBody>
      </p:sp>
      <p:sp>
        <p:nvSpPr>
          <p:cNvPr id="4" name="Slide Number Placeholder 3"/>
          <p:cNvSpPr>
            <a:spLocks noGrp="1"/>
          </p:cNvSpPr>
          <p:nvPr>
            <p:ph type="sldNum" sz="quarter" idx="10"/>
          </p:nvPr>
        </p:nvSpPr>
        <p:spPr/>
        <p:txBody>
          <a:bodyPr/>
          <a:lstStyle/>
          <a:p>
            <a:fld id="{0A71CE32-107D-4B6C-8AC9-4846F6238E5D}" type="slidenum">
              <a:rPr lang="fr-CH" smtClean="0"/>
              <a:t>7</a:t>
            </a:fld>
            <a:endParaRPr lang="fr-CH"/>
          </a:p>
        </p:txBody>
      </p:sp>
    </p:spTree>
    <p:extLst>
      <p:ext uri="{BB962C8B-B14F-4D97-AF65-F5344CB8AC3E}">
        <p14:creationId xmlns:p14="http://schemas.microsoft.com/office/powerpoint/2010/main" val="2582211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C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885953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12097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r-C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4184554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85243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C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1F2134-19BD-4D7B-832F-00C1395C9BB6}" type="datetimeFigureOut">
              <a:rPr lang="fr-CH" smtClean="0"/>
              <a:t>02.06.2022</a:t>
            </a:fld>
            <a:endParaRPr lang="fr-CH"/>
          </a:p>
        </p:txBody>
      </p:sp>
      <p:sp>
        <p:nvSpPr>
          <p:cNvPr id="5" name="Footer Placeholder 4"/>
          <p:cNvSpPr>
            <a:spLocks noGrp="1"/>
          </p:cNvSpPr>
          <p:nvPr>
            <p:ph type="ftr" sz="quarter" idx="11"/>
          </p:nvPr>
        </p:nvSpPr>
        <p:spPr/>
        <p:txBody>
          <a:bodyPr/>
          <a:lstStyle/>
          <a:p>
            <a:endParaRPr lang="fr-CH"/>
          </a:p>
        </p:txBody>
      </p:sp>
      <p:sp>
        <p:nvSpPr>
          <p:cNvPr id="6" name="Slide Number Placeholder 5"/>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327103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530029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r-C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7" name="Date Placeholder 6"/>
          <p:cNvSpPr>
            <a:spLocks noGrp="1"/>
          </p:cNvSpPr>
          <p:nvPr>
            <p:ph type="dt" sz="half" idx="10"/>
          </p:nvPr>
        </p:nvSpPr>
        <p:spPr/>
        <p:txBody>
          <a:bodyPr/>
          <a:lstStyle/>
          <a:p>
            <a:fld id="{2C1F2134-19BD-4D7B-832F-00C1395C9BB6}" type="datetimeFigureOut">
              <a:rPr lang="fr-CH" smtClean="0"/>
              <a:t>02.06.2022</a:t>
            </a:fld>
            <a:endParaRPr lang="fr-CH"/>
          </a:p>
        </p:txBody>
      </p:sp>
      <p:sp>
        <p:nvSpPr>
          <p:cNvPr id="8" name="Footer Placeholder 7"/>
          <p:cNvSpPr>
            <a:spLocks noGrp="1"/>
          </p:cNvSpPr>
          <p:nvPr>
            <p:ph type="ftr" sz="quarter" idx="11"/>
          </p:nvPr>
        </p:nvSpPr>
        <p:spPr/>
        <p:txBody>
          <a:bodyPr/>
          <a:lstStyle/>
          <a:p>
            <a:endParaRPr lang="fr-CH"/>
          </a:p>
        </p:txBody>
      </p:sp>
      <p:sp>
        <p:nvSpPr>
          <p:cNvPr id="9" name="Slide Number Placeholder 8"/>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717584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CH"/>
          </a:p>
        </p:txBody>
      </p:sp>
      <p:sp>
        <p:nvSpPr>
          <p:cNvPr id="3" name="Date Placeholder 2"/>
          <p:cNvSpPr>
            <a:spLocks noGrp="1"/>
          </p:cNvSpPr>
          <p:nvPr>
            <p:ph type="dt" sz="half" idx="10"/>
          </p:nvPr>
        </p:nvSpPr>
        <p:spPr/>
        <p:txBody>
          <a:bodyPr/>
          <a:lstStyle/>
          <a:p>
            <a:fld id="{2C1F2134-19BD-4D7B-832F-00C1395C9BB6}" type="datetimeFigureOut">
              <a:rPr lang="fr-CH" smtClean="0"/>
              <a:t>02.06.2022</a:t>
            </a:fld>
            <a:endParaRPr lang="fr-CH"/>
          </a:p>
        </p:txBody>
      </p:sp>
      <p:sp>
        <p:nvSpPr>
          <p:cNvPr id="4" name="Footer Placeholder 3"/>
          <p:cNvSpPr>
            <a:spLocks noGrp="1"/>
          </p:cNvSpPr>
          <p:nvPr>
            <p:ph type="ftr" sz="quarter" idx="11"/>
          </p:nvPr>
        </p:nvSpPr>
        <p:spPr/>
        <p:txBody>
          <a:bodyPr/>
          <a:lstStyle/>
          <a:p>
            <a:endParaRPr lang="fr-CH"/>
          </a:p>
        </p:txBody>
      </p:sp>
      <p:sp>
        <p:nvSpPr>
          <p:cNvPr id="5" name="Slide Number Placeholder 4"/>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961441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1F2134-19BD-4D7B-832F-00C1395C9BB6}" type="datetimeFigureOut">
              <a:rPr lang="fr-CH" smtClean="0"/>
              <a:t>02.06.2022</a:t>
            </a:fld>
            <a:endParaRPr lang="fr-CH"/>
          </a:p>
        </p:txBody>
      </p:sp>
      <p:sp>
        <p:nvSpPr>
          <p:cNvPr id="3" name="Footer Placeholder 2"/>
          <p:cNvSpPr>
            <a:spLocks noGrp="1"/>
          </p:cNvSpPr>
          <p:nvPr>
            <p:ph type="ftr" sz="quarter" idx="11"/>
          </p:nvPr>
        </p:nvSpPr>
        <p:spPr/>
        <p:txBody>
          <a:bodyPr/>
          <a:lstStyle/>
          <a:p>
            <a:endParaRPr lang="fr-CH"/>
          </a:p>
        </p:txBody>
      </p:sp>
      <p:sp>
        <p:nvSpPr>
          <p:cNvPr id="4" name="Slide Number Placeholder 3"/>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2129185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361705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C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1F2134-19BD-4D7B-832F-00C1395C9BB6}" type="datetimeFigureOut">
              <a:rPr lang="fr-CH" smtClean="0"/>
              <a:t>02.06.2022</a:t>
            </a:fld>
            <a:endParaRPr lang="fr-CH"/>
          </a:p>
        </p:txBody>
      </p:sp>
      <p:sp>
        <p:nvSpPr>
          <p:cNvPr id="6" name="Footer Placeholder 5"/>
          <p:cNvSpPr>
            <a:spLocks noGrp="1"/>
          </p:cNvSpPr>
          <p:nvPr>
            <p:ph type="ftr" sz="quarter" idx="11"/>
          </p:nvPr>
        </p:nvSpPr>
        <p:spPr/>
        <p:txBody>
          <a:bodyPr/>
          <a:lstStyle/>
          <a:p>
            <a:endParaRPr lang="fr-CH"/>
          </a:p>
        </p:txBody>
      </p:sp>
      <p:sp>
        <p:nvSpPr>
          <p:cNvPr id="7" name="Slide Number Placeholder 6"/>
          <p:cNvSpPr>
            <a:spLocks noGrp="1"/>
          </p:cNvSpPr>
          <p:nvPr>
            <p:ph type="sldNum" sz="quarter" idx="12"/>
          </p:nvPr>
        </p:nvSpPr>
        <p:spPr/>
        <p:txBody>
          <a:bodyPr/>
          <a:lstStyle/>
          <a:p>
            <a:fld id="{A627F23D-DE35-4613-8D58-6E40103DA108}" type="slidenum">
              <a:rPr lang="fr-CH" smtClean="0"/>
              <a:t>‹#›</a:t>
            </a:fld>
            <a:endParaRPr lang="fr-CH"/>
          </a:p>
        </p:txBody>
      </p:sp>
    </p:spTree>
    <p:extLst>
      <p:ext uri="{BB962C8B-B14F-4D97-AF65-F5344CB8AC3E}">
        <p14:creationId xmlns:p14="http://schemas.microsoft.com/office/powerpoint/2010/main" val="1592244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C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1F2134-19BD-4D7B-832F-00C1395C9BB6}" type="datetimeFigureOut">
              <a:rPr lang="fr-CH" smtClean="0"/>
              <a:t>02.06.2022</a:t>
            </a:fld>
            <a:endParaRPr lang="fr-C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7F23D-DE35-4613-8D58-6E40103DA108}" type="slidenum">
              <a:rPr lang="fr-CH" smtClean="0"/>
              <a:t>‹#›</a:t>
            </a:fld>
            <a:endParaRPr lang="fr-CH"/>
          </a:p>
        </p:txBody>
      </p:sp>
    </p:spTree>
    <p:extLst>
      <p:ext uri="{BB962C8B-B14F-4D97-AF65-F5344CB8AC3E}">
        <p14:creationId xmlns:p14="http://schemas.microsoft.com/office/powerpoint/2010/main" val="638158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edh.cern.ch/Document/Personnel/FamilySituationChange/"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hyperlink" Target="https://edh.cern.ch/Document/Personnel/SHIPID"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hyperlink" Target="https://www.myuniqa.ch/gateway/myuniqa-ch/inde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chis.cern/fr"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012" y="5932057"/>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1</a:t>
            </a:fld>
            <a:endParaRPr lang="fr-CH" b="1" dirty="0">
              <a:solidFill>
                <a:srgbClr val="BCE4FA"/>
              </a:solidFill>
              <a:latin typeface="Poppins"/>
            </a:endParaRPr>
          </a:p>
        </p:txBody>
      </p:sp>
      <p:pic>
        <p:nvPicPr>
          <p:cNvPr id="2" name="Picture 1"/>
          <p:cNvPicPr>
            <a:picLocks noChangeAspect="1"/>
          </p:cNvPicPr>
          <p:nvPr/>
        </p:nvPicPr>
        <p:blipFill>
          <a:blip r:embed="rId3"/>
          <a:stretch>
            <a:fillRect/>
          </a:stretch>
        </p:blipFill>
        <p:spPr>
          <a:xfrm>
            <a:off x="-1" y="0"/>
            <a:ext cx="12195414" cy="2916000"/>
          </a:xfrm>
          <a:prstGeom prst="rect">
            <a:avLst/>
          </a:prstGeom>
        </p:spPr>
      </p:pic>
      <p:sp>
        <p:nvSpPr>
          <p:cNvPr id="4" name="Title 3"/>
          <p:cNvSpPr>
            <a:spLocks noGrp="1"/>
          </p:cNvSpPr>
          <p:nvPr>
            <p:ph type="title"/>
          </p:nvPr>
        </p:nvSpPr>
        <p:spPr>
          <a:xfrm>
            <a:off x="2433637" y="2938777"/>
            <a:ext cx="7324725" cy="1685925"/>
          </a:xfrm>
          <a:noFill/>
        </p:spPr>
        <p:txBody>
          <a:bodyPr/>
          <a:lstStyle/>
          <a:p>
            <a:pPr algn="ctr"/>
            <a:r>
              <a:rPr lang="fr-CH" b="1" dirty="0" smtClean="0">
                <a:solidFill>
                  <a:srgbClr val="006968"/>
                </a:solidFill>
              </a:rPr>
              <a:t>Session de bienvenue</a:t>
            </a:r>
            <a:endParaRPr lang="fr-CH" b="1" dirty="0">
              <a:solidFill>
                <a:srgbClr val="006968"/>
              </a:solidFill>
            </a:endParaRPr>
          </a:p>
        </p:txBody>
      </p:sp>
      <p:sp>
        <p:nvSpPr>
          <p:cNvPr id="10"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4201388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3881" y="1706023"/>
            <a:ext cx="1655485" cy="936000"/>
          </a:xfrm>
          <a:prstGeom prst="rect">
            <a:avLst/>
          </a:prstGeom>
        </p:spPr>
      </p:pic>
      <p:sp>
        <p:nvSpPr>
          <p:cNvPr id="11" name="Rectangle 10"/>
          <p:cNvSpPr/>
          <p:nvPr/>
        </p:nvSpPr>
        <p:spPr>
          <a:xfrm>
            <a:off x="-1" y="100410"/>
            <a:ext cx="3577133" cy="523220"/>
          </a:xfrm>
          <a:prstGeom prst="rect">
            <a:avLst/>
          </a:prstGeom>
        </p:spPr>
        <p:txBody>
          <a:bodyPr wrap="square">
            <a:spAutoFit/>
          </a:bodyPr>
          <a:lstStyle/>
          <a:p>
            <a:pPr algn="ctr"/>
            <a:r>
              <a:rPr lang="fr-FR" sz="2800" b="1" dirty="0">
                <a:solidFill>
                  <a:srgbClr val="006968"/>
                </a:solidFill>
                <a:latin typeface="Georgia" panose="02040502050405020303" pitchFamily="18" charset="0"/>
              </a:rPr>
              <a:t> </a:t>
            </a:r>
            <a:r>
              <a:rPr lang="fr-FR" sz="2800" b="1" dirty="0" smtClean="0">
                <a:solidFill>
                  <a:srgbClr val="006968"/>
                </a:solidFill>
                <a:latin typeface="Georgia" panose="02040502050405020303" pitchFamily="18" charset="0"/>
              </a:rPr>
              <a:t>Informations clés</a:t>
            </a:r>
            <a:endParaRPr lang="fr-FR" sz="2800" b="1" dirty="0">
              <a:solidFill>
                <a:srgbClr val="006968"/>
              </a:solidFill>
              <a:latin typeface="Georgia" panose="02040502050405020303" pitchFamily="18" charset="0"/>
            </a:endParaRPr>
          </a:p>
        </p:txBody>
      </p:sp>
      <p:pic>
        <p:nvPicPr>
          <p:cNvPr id="13" name="Picture 2" descr="http://cdsweb.cern.ch/record/1056730/files/bul-pho-2007-046_01.jpg"/>
          <p:cNvPicPr>
            <a:picLocks noChangeAspect="1" noChangeArrowheads="1"/>
          </p:cNvPicPr>
          <p:nvPr/>
        </p:nvPicPr>
        <p:blipFill>
          <a:blip r:embed="rId4" cstate="print"/>
          <a:srcRect/>
          <a:stretch>
            <a:fillRect/>
          </a:stretch>
        </p:blipFill>
        <p:spPr bwMode="auto">
          <a:xfrm>
            <a:off x="5959334" y="453973"/>
            <a:ext cx="1472240" cy="1440000"/>
          </a:xfrm>
          <a:prstGeom prst="rect">
            <a:avLst/>
          </a:prstGeom>
          <a:noFill/>
        </p:spPr>
      </p:pic>
      <p:pic>
        <p:nvPicPr>
          <p:cNvPr id="14" name="Picture 13"/>
          <p:cNvPicPr>
            <a:picLocks noChangeAspect="1"/>
          </p:cNvPicPr>
          <p:nvPr/>
        </p:nvPicPr>
        <p:blipFill>
          <a:blip r:embed="rId5"/>
          <a:stretch>
            <a:fillRect/>
          </a:stretch>
        </p:blipFill>
        <p:spPr>
          <a:xfrm>
            <a:off x="9263043" y="2895611"/>
            <a:ext cx="829783" cy="828000"/>
          </a:xfrm>
          <a:prstGeom prst="rect">
            <a:avLst/>
          </a:prstGeom>
        </p:spPr>
      </p:pic>
      <p:sp>
        <p:nvSpPr>
          <p:cNvPr id="16" name="Rectangle 15"/>
          <p:cNvSpPr/>
          <p:nvPr/>
        </p:nvSpPr>
        <p:spPr>
          <a:xfrm>
            <a:off x="6015533" y="1893973"/>
            <a:ext cx="1197764" cy="369332"/>
          </a:xfrm>
          <a:prstGeom prst="rect">
            <a:avLst/>
          </a:prstGeom>
        </p:spPr>
        <p:txBody>
          <a:bodyPr wrap="none">
            <a:spAutoFit/>
          </a:bodyPr>
          <a:lstStyle/>
          <a:p>
            <a:r>
              <a:rPr lang="en-GB" b="1" dirty="0" err="1" smtClean="0">
                <a:solidFill>
                  <a:srgbClr val="3062AB"/>
                </a:solidFill>
                <a:latin typeface="Poppins"/>
              </a:rPr>
              <a:t>Assureur</a:t>
            </a:r>
            <a:endParaRPr lang="en-GB" b="1" dirty="0">
              <a:solidFill>
                <a:srgbClr val="3062AB"/>
              </a:solidFill>
              <a:latin typeface="Poppins"/>
            </a:endParaRPr>
          </a:p>
        </p:txBody>
      </p:sp>
      <p:grpSp>
        <p:nvGrpSpPr>
          <p:cNvPr id="27" name="Group 19">
            <a:extLst>
              <a:ext uri="{FF2B5EF4-FFF2-40B4-BE49-F238E27FC236}">
                <a16:creationId xmlns:a16="http://schemas.microsoft.com/office/drawing/2014/main" id="{DE235400-8A48-4E91-BD7E-3F23B6A3ABC0}"/>
              </a:ext>
            </a:extLst>
          </p:cNvPr>
          <p:cNvGrpSpPr/>
          <p:nvPr/>
        </p:nvGrpSpPr>
        <p:grpSpPr>
          <a:xfrm>
            <a:off x="0" y="5895474"/>
            <a:ext cx="12196012" cy="961960"/>
            <a:chOff x="0" y="5911516"/>
            <a:chExt cx="12196012" cy="961960"/>
          </a:xfrm>
        </p:grpSpPr>
        <p:grpSp>
          <p:nvGrpSpPr>
            <p:cNvPr id="28" name="Group 20">
              <a:extLst>
                <a:ext uri="{FF2B5EF4-FFF2-40B4-BE49-F238E27FC236}">
                  <a16:creationId xmlns:a16="http://schemas.microsoft.com/office/drawing/2014/main" id="{D80B5694-BAB0-491A-B98D-79E36221D2DF}"/>
                </a:ext>
              </a:extLst>
            </p:cNvPr>
            <p:cNvGrpSpPr/>
            <p:nvPr/>
          </p:nvGrpSpPr>
          <p:grpSpPr>
            <a:xfrm>
              <a:off x="0" y="5911516"/>
              <a:ext cx="12196012" cy="961960"/>
              <a:chOff x="0" y="5911516"/>
              <a:chExt cx="12196012" cy="961960"/>
            </a:xfrm>
          </p:grpSpPr>
          <p:sp>
            <p:nvSpPr>
              <p:cNvPr id="30" name="Rectangle 29">
                <a:extLst>
                  <a:ext uri="{FF2B5EF4-FFF2-40B4-BE49-F238E27FC236}">
                    <a16:creationId xmlns:a16="http://schemas.microsoft.com/office/drawing/2014/main" id="{6C59D4F4-BB86-42B4-AA9F-CF7273941B93}"/>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Rectangle 31">
                <a:extLst>
                  <a:ext uri="{FF2B5EF4-FFF2-40B4-BE49-F238E27FC236}">
                    <a16:creationId xmlns:a16="http://schemas.microsoft.com/office/drawing/2014/main" id="{2896924D-4CF3-4ADC-941F-FC4218AB6156}"/>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9" name="Content Placeholder 3">
              <a:extLst>
                <a:ext uri="{FF2B5EF4-FFF2-40B4-BE49-F238E27FC236}">
                  <a16:creationId xmlns:a16="http://schemas.microsoft.com/office/drawing/2014/main" id="{A3E2B28E-637C-43D0-90FC-786A18EA272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graphicFrame>
        <p:nvGraphicFramePr>
          <p:cNvPr id="3"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2549730954"/>
              </p:ext>
            </p:extLst>
          </p:nvPr>
        </p:nvGraphicFramePr>
        <p:xfrm>
          <a:off x="171181" y="2731339"/>
          <a:ext cx="5271327" cy="3120539"/>
        </p:xfrm>
        <a:graphic>
          <a:graphicData uri="http://schemas.openxmlformats.org/drawingml/2006/table">
            <a:tbl>
              <a:tblPr firstRow="1" bandRow="1">
                <a:tableStyleId>{5C22544A-7EE6-4342-B048-85BDC9FD1C3A}</a:tableStyleId>
              </a:tblPr>
              <a:tblGrid>
                <a:gridCol w="5271327">
                  <a:extLst>
                    <a:ext uri="{9D8B030D-6E8A-4147-A177-3AD203B41FA5}">
                      <a16:colId xmlns:a16="http://schemas.microsoft.com/office/drawing/2014/main" val="3068607209"/>
                    </a:ext>
                  </a:extLst>
                </a:gridCol>
              </a:tblGrid>
              <a:tr h="544979">
                <a:tc>
                  <a:txBody>
                    <a:bodyPr/>
                    <a:lstStyle/>
                    <a:p>
                      <a:pPr algn="ctr"/>
                      <a:r>
                        <a:rPr lang="fr-CH" dirty="0" smtClean="0">
                          <a:solidFill>
                            <a:srgbClr val="BCE4FA"/>
                          </a:solidFill>
                          <a:latin typeface="Poppins"/>
                        </a:rPr>
                        <a:t>Régime d’assurance</a:t>
                      </a:r>
                      <a:r>
                        <a:rPr lang="fr-CH" baseline="0" dirty="0" smtClean="0">
                          <a:solidFill>
                            <a:srgbClr val="BCE4FA"/>
                          </a:solidFill>
                          <a:latin typeface="Poppins"/>
                        </a:rPr>
                        <a:t> maladie du </a:t>
                      </a:r>
                      <a:r>
                        <a:rPr lang="fr-CH" dirty="0" smtClean="0">
                          <a:solidFill>
                            <a:srgbClr val="BCE4FA"/>
                          </a:solidFill>
                          <a:latin typeface="Poppins"/>
                        </a:rPr>
                        <a:t>CERN</a:t>
                      </a:r>
                      <a:endParaRPr lang="fr-CH" dirty="0">
                        <a:solidFill>
                          <a:srgbClr val="BCE4FA"/>
                        </a:solidFill>
                        <a:latin typeface="Poppins"/>
                      </a:endParaRPr>
                    </a:p>
                  </a:txBody>
                  <a:tcPr anchor="ctr">
                    <a:solidFill>
                      <a:srgbClr val="006968"/>
                    </a:solidFill>
                  </a:tcPr>
                </a:tc>
                <a:extLst>
                  <a:ext uri="{0D108BD9-81ED-4DB2-BD59-A6C34878D82A}">
                    <a16:rowId xmlns:a16="http://schemas.microsoft.com/office/drawing/2014/main" val="3548108265"/>
                  </a:ext>
                </a:extLst>
              </a:tr>
              <a:tr h="1396115">
                <a:tc>
                  <a:txBody>
                    <a:bodyPr/>
                    <a:lstStyle/>
                    <a:p>
                      <a:r>
                        <a:rPr lang="en-GB" sz="1600" dirty="0">
                          <a:solidFill>
                            <a:srgbClr val="006968"/>
                          </a:solidFill>
                          <a:latin typeface="Poppins"/>
                        </a:rPr>
                        <a:t>Contributions </a:t>
                      </a:r>
                      <a:r>
                        <a:rPr lang="en-GB" sz="1600" dirty="0" smtClean="0">
                          <a:solidFill>
                            <a:srgbClr val="006968"/>
                          </a:solidFill>
                          <a:latin typeface="Poppins"/>
                        </a:rPr>
                        <a:t>2022:</a:t>
                      </a:r>
                      <a:r>
                        <a:rPr lang="en-GB" sz="1600" dirty="0" smtClean="0">
                          <a:latin typeface="Poppins"/>
                        </a:rPr>
                        <a:t> </a:t>
                      </a:r>
                      <a:r>
                        <a:rPr lang="fr-CH" sz="1600" b="1" dirty="0">
                          <a:solidFill>
                            <a:srgbClr val="006968"/>
                          </a:solidFill>
                          <a:latin typeface="Poppins"/>
                        </a:rPr>
                        <a:t>12.69%</a:t>
                      </a:r>
                    </a:p>
                    <a:p>
                      <a:r>
                        <a:rPr lang="fr-CH" sz="1800" b="1" dirty="0">
                          <a:solidFill>
                            <a:srgbClr val="006968"/>
                          </a:solidFill>
                          <a:latin typeface="Poppins"/>
                        </a:rPr>
                        <a:t> </a:t>
                      </a:r>
                    </a:p>
                    <a:p>
                      <a:r>
                        <a:rPr lang="en-GB" sz="1600" dirty="0">
                          <a:solidFill>
                            <a:srgbClr val="006968"/>
                          </a:solidFill>
                          <a:latin typeface="Poppins"/>
                          <a:cs typeface="Times New Roman" panose="02020603050405020304" pitchFamily="18" charset="0"/>
                        </a:rPr>
                        <a:t>► </a:t>
                      </a:r>
                      <a:r>
                        <a:rPr lang="fr-CH" sz="1600" dirty="0">
                          <a:latin typeface="Poppins"/>
                        </a:rPr>
                        <a:t>4,86% </a:t>
                      </a:r>
                      <a:r>
                        <a:rPr lang="fr-CH" sz="1600" dirty="0" smtClean="0">
                          <a:latin typeface="Poppins"/>
                        </a:rPr>
                        <a:t>de la rémunération</a:t>
                      </a:r>
                      <a:r>
                        <a:rPr lang="fr-CH" sz="1600" baseline="0" dirty="0" smtClean="0">
                          <a:latin typeface="Poppins"/>
                        </a:rPr>
                        <a:t> mensuelle du Membre</a:t>
                      </a:r>
                      <a:endParaRPr lang="fr-CH" sz="1600" dirty="0">
                        <a:latin typeface="Poppins"/>
                      </a:endParaRPr>
                    </a:p>
                    <a:p>
                      <a:r>
                        <a:rPr lang="en-GB" sz="1600" dirty="0">
                          <a:solidFill>
                            <a:srgbClr val="006968"/>
                          </a:solidFill>
                          <a:latin typeface="Poppins"/>
                          <a:cs typeface="Times New Roman" panose="02020603050405020304" pitchFamily="18" charset="0"/>
                        </a:rPr>
                        <a:t>► </a:t>
                      </a:r>
                      <a:r>
                        <a:rPr lang="fr-CH" sz="1600" dirty="0">
                          <a:latin typeface="Poppins"/>
                        </a:rPr>
                        <a:t>7,83% CERN</a:t>
                      </a:r>
                    </a:p>
                    <a:p>
                      <a:endParaRPr lang="fr-CH" sz="1600" dirty="0">
                        <a:latin typeface="Poppins"/>
                      </a:endParaRPr>
                    </a:p>
                    <a:p>
                      <a:pPr algn="just"/>
                      <a:r>
                        <a:rPr lang="fr-CH" sz="1400" dirty="0" smtClean="0">
                          <a:solidFill>
                            <a:srgbClr val="292929"/>
                          </a:solidFill>
                          <a:latin typeface="sourcesans-regular"/>
                        </a:rPr>
                        <a:t>Selon le principe de mutualité qui repose sur la solidarité entre les Membres, ceux-ci contribuent en fonction de leurs moyens. Ainsi l</a:t>
                      </a:r>
                      <a:r>
                        <a:rPr lang="fr-CH" sz="1300" b="0" i="0" kern="1200" dirty="0" smtClean="0">
                          <a:solidFill>
                            <a:schemeClr val="tx1"/>
                          </a:solidFill>
                          <a:effectLst/>
                          <a:latin typeface="Poppins"/>
                          <a:ea typeface="+mn-ea"/>
                          <a:cs typeface="+mn-cs"/>
                        </a:rPr>
                        <a:t>e montant de la cotisation au CHIS n'est pas basé sur la composition de la famille, l'âge ou l'état de santé des assurés, mais est proportionnel aux revenus. Ainsi, chacun cotise selon ses moyens et utilise la couverture en fonction de ses besoins.</a:t>
                      </a:r>
                      <a:endParaRPr lang="fr-CH" sz="1300" dirty="0">
                        <a:latin typeface="Poppins"/>
                      </a:endParaRPr>
                    </a:p>
                  </a:txBody>
                  <a:tcPr>
                    <a:noFill/>
                  </a:tcPr>
                </a:tc>
                <a:extLst>
                  <a:ext uri="{0D108BD9-81ED-4DB2-BD59-A6C34878D82A}">
                    <a16:rowId xmlns:a16="http://schemas.microsoft.com/office/drawing/2014/main" val="4198838146"/>
                  </a:ext>
                </a:extLst>
              </a:tr>
            </a:tbl>
          </a:graphicData>
        </a:graphic>
      </p:graphicFrame>
      <p:sp>
        <p:nvSpPr>
          <p:cNvPr id="2" name="Rectangle 1"/>
          <p:cNvSpPr/>
          <p:nvPr/>
        </p:nvSpPr>
        <p:spPr>
          <a:xfrm>
            <a:off x="7516798" y="3825737"/>
            <a:ext cx="4322276" cy="369332"/>
          </a:xfrm>
          <a:prstGeom prst="rect">
            <a:avLst/>
          </a:prstGeom>
          <a:solidFill>
            <a:srgbClr val="CBE6FD"/>
          </a:solidFill>
        </p:spPr>
        <p:txBody>
          <a:bodyPr wrap="square">
            <a:spAutoFit/>
          </a:bodyPr>
          <a:lstStyle/>
          <a:p>
            <a:pPr algn="ctr"/>
            <a:r>
              <a:rPr lang="fr-CH" b="1" dirty="0">
                <a:solidFill>
                  <a:srgbClr val="1F5DA6"/>
                </a:solidFill>
                <a:latin typeface="Poppins"/>
              </a:rPr>
              <a:t>Tiers-administrateur</a:t>
            </a:r>
            <a:endParaRPr lang="fr-CH" b="1" dirty="0">
              <a:solidFill>
                <a:srgbClr val="1F5DA6"/>
              </a:solidFill>
              <a:latin typeface="Poppins"/>
            </a:endParaRPr>
          </a:p>
        </p:txBody>
      </p:sp>
      <p:sp>
        <p:nvSpPr>
          <p:cNvPr id="5" name="Rectangle 4"/>
          <p:cNvSpPr/>
          <p:nvPr/>
        </p:nvSpPr>
        <p:spPr>
          <a:xfrm>
            <a:off x="7516797" y="4399321"/>
            <a:ext cx="4322277" cy="584775"/>
          </a:xfrm>
          <a:prstGeom prst="rect">
            <a:avLst/>
          </a:prstGeom>
          <a:solidFill>
            <a:schemeClr val="bg1"/>
          </a:solidFill>
          <a:ln>
            <a:noFill/>
          </a:ln>
        </p:spPr>
        <p:txBody>
          <a:bodyPr wrap="square">
            <a:spAutoFit/>
          </a:bodyPr>
          <a:lstStyle/>
          <a:p>
            <a:pPr algn="ctr"/>
            <a:r>
              <a:rPr lang="en-GB" sz="1600" dirty="0" smtClean="0">
                <a:solidFill>
                  <a:srgbClr val="1F5DA6"/>
                </a:solidFill>
                <a:latin typeface="Poppins"/>
              </a:rPr>
              <a:t>Sous </a:t>
            </a:r>
            <a:r>
              <a:rPr lang="en-GB" sz="1600" dirty="0" err="1" smtClean="0">
                <a:solidFill>
                  <a:srgbClr val="1F5DA6"/>
                </a:solidFill>
                <a:latin typeface="Poppins"/>
              </a:rPr>
              <a:t>c</a:t>
            </a:r>
            <a:r>
              <a:rPr lang="en-GB" sz="1600" dirty="0" err="1">
                <a:solidFill>
                  <a:srgbClr val="1F5DA6"/>
                </a:solidFill>
                <a:latin typeface="Poppins"/>
              </a:rPr>
              <a:t>ontrat</a:t>
            </a:r>
            <a:r>
              <a:rPr lang="en-GB" sz="1600" dirty="0">
                <a:solidFill>
                  <a:srgbClr val="1F5DA6"/>
                </a:solidFill>
                <a:latin typeface="Poppins"/>
              </a:rPr>
              <a:t> avec le CERN </a:t>
            </a:r>
            <a:r>
              <a:rPr lang="en-GB" sz="1600" dirty="0" smtClean="0">
                <a:solidFill>
                  <a:srgbClr val="1F5DA6"/>
                </a:solidFill>
                <a:latin typeface="Poppins"/>
              </a:rPr>
              <a:t>pour </a:t>
            </a:r>
            <a:r>
              <a:rPr lang="en-GB" sz="1600" dirty="0" err="1" smtClean="0">
                <a:solidFill>
                  <a:srgbClr val="1F5DA6"/>
                </a:solidFill>
                <a:latin typeface="Poppins"/>
              </a:rPr>
              <a:t>l’administration</a:t>
            </a:r>
            <a:r>
              <a:rPr lang="en-GB" sz="1600" dirty="0" smtClean="0">
                <a:solidFill>
                  <a:srgbClr val="1F5DA6"/>
                </a:solidFill>
                <a:latin typeface="Poppins"/>
              </a:rPr>
              <a:t> </a:t>
            </a:r>
            <a:r>
              <a:rPr lang="en-GB" sz="1600" dirty="0" err="1">
                <a:solidFill>
                  <a:srgbClr val="1F5DA6"/>
                </a:solidFill>
                <a:latin typeface="Poppins"/>
              </a:rPr>
              <a:t>quotidienne</a:t>
            </a:r>
            <a:r>
              <a:rPr lang="en-GB" sz="1600" dirty="0">
                <a:solidFill>
                  <a:srgbClr val="1F5DA6"/>
                </a:solidFill>
                <a:latin typeface="Poppins"/>
              </a:rPr>
              <a:t> du </a:t>
            </a:r>
            <a:r>
              <a:rPr lang="en-GB" sz="1600" dirty="0" smtClean="0">
                <a:solidFill>
                  <a:srgbClr val="1F5DA6"/>
                </a:solidFill>
                <a:latin typeface="Poppins"/>
              </a:rPr>
              <a:t>CHIS</a:t>
            </a:r>
            <a:endParaRPr lang="en-GB" sz="1600" dirty="0">
              <a:solidFill>
                <a:srgbClr val="1F5DA6"/>
              </a:solidFill>
              <a:latin typeface="Poppins"/>
            </a:endParaRPr>
          </a:p>
        </p:txBody>
      </p:sp>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14310" t="20027" r="61730" b="47752"/>
          <a:stretch/>
        </p:blipFill>
        <p:spPr>
          <a:xfrm>
            <a:off x="3571923" y="73464"/>
            <a:ext cx="562605" cy="504000"/>
          </a:xfrm>
          <a:prstGeom prst="rect">
            <a:avLst/>
          </a:prstGeom>
          <a:ln>
            <a:noFill/>
          </a:ln>
        </p:spPr>
      </p:pic>
      <p:sp>
        <p:nvSpPr>
          <p:cNvPr id="18"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2</a:t>
            </a:fld>
            <a:endParaRPr lang="fr-CH" b="1" dirty="0">
              <a:solidFill>
                <a:srgbClr val="BCE4FA"/>
              </a:solidFill>
              <a:latin typeface="Poppins"/>
            </a:endParaRPr>
          </a:p>
        </p:txBody>
      </p:sp>
      <p:sp>
        <p:nvSpPr>
          <p:cNvPr id="21"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180454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ZoneTexte 19">
            <a:extLst>
              <a:ext uri="{FF2B5EF4-FFF2-40B4-BE49-F238E27FC236}">
                <a16:creationId xmlns:a16="http://schemas.microsoft.com/office/drawing/2014/main" id="{6CBC7C81-1F24-4EF2-A26A-BE2674E4DB0C}"/>
              </a:ext>
            </a:extLst>
          </p:cNvPr>
          <p:cNvSpPr txBox="1"/>
          <p:nvPr/>
        </p:nvSpPr>
        <p:spPr>
          <a:xfrm>
            <a:off x="403281" y="1050559"/>
            <a:ext cx="4933863" cy="4585871"/>
          </a:xfrm>
          <a:prstGeom prst="rect">
            <a:avLst/>
          </a:prstGeom>
          <a:solidFill>
            <a:schemeClr val="bg1"/>
          </a:solidFill>
          <a:ln w="28575" cmpd="dbl">
            <a:solidFill>
              <a:srgbClr val="006968"/>
            </a:solidFill>
          </a:ln>
        </p:spPr>
        <p:txBody>
          <a:bodyPr wrap="square" rtlCol="0">
            <a:spAutoFit/>
          </a:bodyPr>
          <a:lstStyle>
            <a:defPPr>
              <a:defRPr lang="fr-FR"/>
            </a:defPPr>
            <a:lvl1pPr>
              <a:defRPr sz="1000">
                <a:solidFill>
                  <a:srgbClr val="006968"/>
                </a:solidFill>
                <a:latin typeface="Poppins"/>
              </a:defRPr>
            </a:lvl1pPr>
          </a:lstStyle>
          <a:p>
            <a:r>
              <a:rPr lang="en-GB" sz="1600" b="1" dirty="0" err="1" smtClean="0"/>
              <a:t>Obligatoire</a:t>
            </a:r>
            <a:r>
              <a:rPr lang="en-GB" sz="1600" b="1" dirty="0" smtClean="0"/>
              <a:t> pour: </a:t>
            </a:r>
            <a:endParaRPr lang="en-GB" sz="1600" b="1" dirty="0"/>
          </a:p>
          <a:p>
            <a:endParaRPr lang="en-GB" sz="1600" b="1" dirty="0"/>
          </a:p>
          <a:p>
            <a:endParaRPr lang="en-GB" sz="1300" b="1" dirty="0"/>
          </a:p>
          <a:p>
            <a:r>
              <a:rPr lang="en-GB" sz="1200" dirty="0">
                <a:cs typeface="Times New Roman" panose="02020603050405020304" pitchFamily="18" charset="0"/>
              </a:rPr>
              <a:t>►</a:t>
            </a:r>
            <a:r>
              <a:rPr lang="en-GB" sz="1300" dirty="0">
                <a:cs typeface="Times New Roman" panose="02020603050405020304" pitchFamily="18" charset="0"/>
              </a:rPr>
              <a:t> </a:t>
            </a:r>
            <a:r>
              <a:rPr lang="en-GB" sz="1300" dirty="0" smtClean="0">
                <a:solidFill>
                  <a:schemeClr val="tx1"/>
                </a:solidFill>
              </a:rPr>
              <a:t>Les </a:t>
            </a:r>
            <a:r>
              <a:rPr lang="en-GB" sz="1300" dirty="0" err="1" smtClean="0">
                <a:solidFill>
                  <a:schemeClr val="tx1"/>
                </a:solidFill>
              </a:rPr>
              <a:t>membres</a:t>
            </a:r>
            <a:r>
              <a:rPr lang="en-GB" sz="1300" dirty="0" smtClean="0">
                <a:solidFill>
                  <a:schemeClr val="tx1"/>
                </a:solidFill>
              </a:rPr>
              <a:t> du personnel et les </a:t>
            </a:r>
            <a:r>
              <a:rPr lang="en-GB" sz="1300" dirty="0" err="1" smtClean="0">
                <a:solidFill>
                  <a:schemeClr val="tx1"/>
                </a:solidFill>
              </a:rPr>
              <a:t>boursiers</a:t>
            </a:r>
            <a:endParaRPr lang="en-GB" sz="1300" dirty="0">
              <a:solidFill>
                <a:schemeClr val="tx1"/>
              </a:solidFill>
            </a:endParaRPr>
          </a:p>
          <a:p>
            <a:r>
              <a:rPr lang="en-GB" sz="1200" dirty="0">
                <a:cs typeface="Times New Roman" panose="02020603050405020304" pitchFamily="18" charset="0"/>
              </a:rPr>
              <a:t>►</a:t>
            </a:r>
            <a:r>
              <a:rPr lang="en-GB" sz="1300" dirty="0">
                <a:cs typeface="Times New Roman" panose="02020603050405020304" pitchFamily="18" charset="0"/>
              </a:rPr>
              <a:t> </a:t>
            </a:r>
            <a:r>
              <a:rPr lang="en-GB" sz="1300" dirty="0" err="1" smtClean="0">
                <a:solidFill>
                  <a:schemeClr val="tx1"/>
                </a:solidFill>
              </a:rPr>
              <a:t>Etudiants</a:t>
            </a:r>
            <a:r>
              <a:rPr lang="en-GB" sz="1300" dirty="0" smtClean="0">
                <a:solidFill>
                  <a:schemeClr val="tx1"/>
                </a:solidFill>
              </a:rPr>
              <a:t>: </a:t>
            </a:r>
            <a:r>
              <a:rPr lang="en-GB" sz="1300" dirty="0">
                <a:solidFill>
                  <a:schemeClr val="tx1"/>
                </a:solidFill>
              </a:rPr>
              <a:t>Tech, Doc, </a:t>
            </a:r>
            <a:r>
              <a:rPr lang="en-GB" sz="1300" dirty="0" smtClean="0">
                <a:solidFill>
                  <a:schemeClr val="tx1"/>
                </a:solidFill>
              </a:rPr>
              <a:t>Admin</a:t>
            </a:r>
            <a:endParaRPr lang="en-GB" sz="1300" dirty="0"/>
          </a:p>
          <a:p>
            <a:endParaRPr lang="en-GB" sz="1300" dirty="0" smtClean="0"/>
          </a:p>
          <a:p>
            <a:endParaRPr lang="en-GB" sz="1300" dirty="0"/>
          </a:p>
          <a:p>
            <a:r>
              <a:rPr lang="en-GB" sz="1300" b="1" dirty="0" smtClean="0"/>
              <a:t>Commence </a:t>
            </a:r>
            <a:r>
              <a:rPr lang="en-GB" sz="1300" b="1" dirty="0" err="1" smtClean="0"/>
              <a:t>automatiquement</a:t>
            </a:r>
            <a:r>
              <a:rPr lang="en-GB" sz="1300" b="1" dirty="0" smtClean="0"/>
              <a:t> </a:t>
            </a:r>
            <a:r>
              <a:rPr lang="en-GB" sz="1300" dirty="0" smtClean="0">
                <a:solidFill>
                  <a:schemeClr val="tx1"/>
                </a:solidFill>
              </a:rPr>
              <a:t>le 1er jour : </a:t>
            </a:r>
          </a:p>
          <a:p>
            <a:endParaRPr lang="en-GB" sz="1300" dirty="0">
              <a:solidFill>
                <a:schemeClr val="tx1"/>
              </a:solidFill>
            </a:endParaRPr>
          </a:p>
          <a:p>
            <a:pPr marL="285750" indent="-285750">
              <a:buClr>
                <a:srgbClr val="006968"/>
              </a:buClr>
              <a:buFont typeface="Arial" panose="020B0604020202020204" pitchFamily="34" charset="0"/>
              <a:buChar char="•"/>
            </a:pPr>
            <a:r>
              <a:rPr lang="en-GB" sz="1300" dirty="0" smtClean="0">
                <a:solidFill>
                  <a:schemeClr val="tx1"/>
                </a:solidFill>
              </a:rPr>
              <a:t>Du </a:t>
            </a:r>
            <a:r>
              <a:rPr lang="en-GB" sz="1300" dirty="0" err="1" smtClean="0">
                <a:solidFill>
                  <a:schemeClr val="tx1"/>
                </a:solidFill>
              </a:rPr>
              <a:t>contrat</a:t>
            </a:r>
            <a:r>
              <a:rPr lang="en-GB" sz="1300" dirty="0" smtClean="0">
                <a:solidFill>
                  <a:schemeClr val="tx1"/>
                </a:solidFill>
              </a:rPr>
              <a:t> de travail,</a:t>
            </a:r>
            <a:endParaRPr lang="en-GB" sz="1300" dirty="0"/>
          </a:p>
          <a:p>
            <a:pPr marL="285750" indent="-285750">
              <a:buClr>
                <a:srgbClr val="006968"/>
              </a:buClr>
              <a:buFont typeface="Arial" panose="020B0604020202020204" pitchFamily="34" charset="0"/>
              <a:buChar char="•"/>
            </a:pPr>
            <a:r>
              <a:rPr lang="en-GB" sz="1300" dirty="0" smtClean="0">
                <a:solidFill>
                  <a:schemeClr val="tx1"/>
                </a:solidFill>
              </a:rPr>
              <a:t>Du </a:t>
            </a:r>
            <a:r>
              <a:rPr lang="en-GB" sz="1300" dirty="0" err="1" smtClean="0">
                <a:solidFill>
                  <a:schemeClr val="tx1"/>
                </a:solidFill>
              </a:rPr>
              <a:t>partenariat</a:t>
            </a:r>
            <a:r>
              <a:rPr lang="en-GB" sz="1300" dirty="0" smtClean="0">
                <a:solidFill>
                  <a:schemeClr val="tx1"/>
                </a:solidFill>
              </a:rPr>
              <a:t> / du marriage,</a:t>
            </a:r>
            <a:endParaRPr lang="en-GB" sz="1300" dirty="0">
              <a:solidFill>
                <a:schemeClr val="tx1"/>
              </a:solidFill>
            </a:endParaRPr>
          </a:p>
          <a:p>
            <a:pPr marL="285750" indent="-285750">
              <a:buClr>
                <a:srgbClr val="006968"/>
              </a:buClr>
              <a:buFont typeface="Arial" panose="020B0604020202020204" pitchFamily="34" charset="0"/>
              <a:buChar char="•"/>
            </a:pPr>
            <a:r>
              <a:rPr lang="en-GB" sz="1300" dirty="0" smtClean="0">
                <a:solidFill>
                  <a:schemeClr val="tx1"/>
                </a:solidFill>
              </a:rPr>
              <a:t>De vie pour un enfant !</a:t>
            </a:r>
            <a:endParaRPr lang="en-GB" sz="1300" dirty="0">
              <a:solidFill>
                <a:schemeClr val="tx1"/>
              </a:solidFill>
            </a:endParaRPr>
          </a:p>
          <a:p>
            <a:endParaRPr lang="en-GB" sz="1300" dirty="0">
              <a:solidFill>
                <a:schemeClr val="tx1"/>
              </a:solidFill>
              <a:highlight>
                <a:srgbClr val="FFFF00"/>
              </a:highlight>
            </a:endParaRPr>
          </a:p>
          <a:p>
            <a:endParaRPr lang="en-GB" sz="1300" dirty="0" smtClean="0">
              <a:solidFill>
                <a:schemeClr val="tx1"/>
              </a:solidFill>
              <a:highlight>
                <a:srgbClr val="FFFF00"/>
              </a:highlight>
            </a:endParaRPr>
          </a:p>
          <a:p>
            <a:endParaRPr lang="en-GB" sz="1300" dirty="0">
              <a:solidFill>
                <a:schemeClr val="tx1"/>
              </a:solidFill>
              <a:highlight>
                <a:srgbClr val="FFFF00"/>
              </a:highlight>
            </a:endParaRPr>
          </a:p>
          <a:p>
            <a:r>
              <a:rPr lang="en-GB" sz="1300" b="1" dirty="0" smtClean="0"/>
              <a:t>Se </a:t>
            </a:r>
            <a:r>
              <a:rPr lang="en-GB" sz="1300" b="1" dirty="0" err="1" smtClean="0"/>
              <a:t>termine</a:t>
            </a:r>
            <a:r>
              <a:rPr lang="en-GB" sz="1300" b="1" dirty="0" smtClean="0"/>
              <a:t> </a:t>
            </a:r>
            <a:r>
              <a:rPr lang="en-GB" sz="1300" b="1" dirty="0" err="1" smtClean="0"/>
              <a:t>automatiquement</a:t>
            </a:r>
            <a:r>
              <a:rPr lang="en-GB" sz="1300" b="1" dirty="0" smtClean="0"/>
              <a:t> </a:t>
            </a:r>
            <a:r>
              <a:rPr lang="en-GB" sz="1300" dirty="0">
                <a:solidFill>
                  <a:schemeClr val="tx1"/>
                </a:solidFill>
              </a:rPr>
              <a:t>le </a:t>
            </a:r>
            <a:r>
              <a:rPr lang="en-GB" sz="1300" dirty="0" err="1" smtClean="0">
                <a:solidFill>
                  <a:schemeClr val="tx1"/>
                </a:solidFill>
              </a:rPr>
              <a:t>dernier</a:t>
            </a:r>
            <a:r>
              <a:rPr lang="en-GB" sz="1300" dirty="0" smtClean="0">
                <a:solidFill>
                  <a:schemeClr val="tx1"/>
                </a:solidFill>
              </a:rPr>
              <a:t> </a:t>
            </a:r>
            <a:r>
              <a:rPr lang="en-GB" sz="1300" dirty="0">
                <a:solidFill>
                  <a:schemeClr val="tx1"/>
                </a:solidFill>
              </a:rPr>
              <a:t>jour </a:t>
            </a:r>
            <a:r>
              <a:rPr lang="en-GB" sz="1300" dirty="0" smtClean="0">
                <a:solidFill>
                  <a:schemeClr val="tx1"/>
                </a:solidFill>
              </a:rPr>
              <a:t>:</a:t>
            </a:r>
          </a:p>
          <a:p>
            <a:endParaRPr lang="en-GB" sz="1300" dirty="0">
              <a:solidFill>
                <a:schemeClr val="tx1"/>
              </a:solidFill>
            </a:endParaRPr>
          </a:p>
          <a:p>
            <a:pPr marL="285750" indent="-285750">
              <a:buClr>
                <a:srgbClr val="006968"/>
              </a:buClr>
              <a:buFont typeface="Arial" panose="020B0604020202020204" pitchFamily="34" charset="0"/>
              <a:buChar char="•"/>
            </a:pPr>
            <a:r>
              <a:rPr lang="en-GB" sz="1300" dirty="0">
                <a:solidFill>
                  <a:schemeClr val="tx1"/>
                </a:solidFill>
              </a:rPr>
              <a:t>Du </a:t>
            </a:r>
            <a:r>
              <a:rPr lang="en-GB" sz="1300" dirty="0" err="1">
                <a:solidFill>
                  <a:schemeClr val="tx1"/>
                </a:solidFill>
              </a:rPr>
              <a:t>contrat</a:t>
            </a:r>
            <a:r>
              <a:rPr lang="en-GB" sz="1300" dirty="0">
                <a:solidFill>
                  <a:schemeClr val="tx1"/>
                </a:solidFill>
              </a:rPr>
              <a:t> de travail</a:t>
            </a:r>
            <a:endParaRPr lang="en-GB" sz="1300" dirty="0"/>
          </a:p>
          <a:p>
            <a:pPr marL="285750" indent="-285750">
              <a:buClr>
                <a:srgbClr val="006968"/>
              </a:buClr>
              <a:buFont typeface="Arial" panose="020B0604020202020204" pitchFamily="34" charset="0"/>
              <a:buChar char="•"/>
            </a:pPr>
            <a:r>
              <a:rPr lang="en-GB" sz="1300" dirty="0">
                <a:solidFill>
                  <a:schemeClr val="tx1"/>
                </a:solidFill>
              </a:rPr>
              <a:t>Du </a:t>
            </a:r>
            <a:r>
              <a:rPr lang="en-GB" sz="1300" dirty="0" err="1">
                <a:solidFill>
                  <a:schemeClr val="tx1"/>
                </a:solidFill>
              </a:rPr>
              <a:t>partenariat</a:t>
            </a:r>
            <a:r>
              <a:rPr lang="en-GB" sz="1300" dirty="0">
                <a:solidFill>
                  <a:schemeClr val="tx1"/>
                </a:solidFill>
              </a:rPr>
              <a:t> / du </a:t>
            </a:r>
            <a:r>
              <a:rPr lang="en-GB" sz="1300" dirty="0" smtClean="0">
                <a:solidFill>
                  <a:schemeClr val="tx1"/>
                </a:solidFill>
              </a:rPr>
              <a:t>marriage</a:t>
            </a:r>
            <a:endParaRPr lang="en-GB" sz="1300" b="1" dirty="0"/>
          </a:p>
          <a:p>
            <a:endParaRPr lang="en-GB" sz="1300" b="1" dirty="0"/>
          </a:p>
          <a:p>
            <a:endParaRPr lang="en-GB" sz="1300" dirty="0"/>
          </a:p>
          <a:p>
            <a:endParaRPr lang="en-GB" sz="1300" dirty="0"/>
          </a:p>
        </p:txBody>
      </p:sp>
      <p:grpSp>
        <p:nvGrpSpPr>
          <p:cNvPr id="14" name="Group 13"/>
          <p:cNvGrpSpPr/>
          <p:nvPr/>
        </p:nvGrpSpPr>
        <p:grpSpPr>
          <a:xfrm>
            <a:off x="0" y="5895474"/>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3</a:t>
            </a:fld>
            <a:endParaRPr lang="fr-CH" b="1" dirty="0">
              <a:solidFill>
                <a:srgbClr val="BCE4FA"/>
              </a:solidFill>
              <a:latin typeface="Poppins"/>
            </a:endParaRPr>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3312" t="16655" r="64725" b="47002"/>
          <a:stretch/>
        </p:blipFill>
        <p:spPr>
          <a:xfrm>
            <a:off x="4356351" y="1182534"/>
            <a:ext cx="469528" cy="504000"/>
          </a:xfrm>
          <a:prstGeom prst="rect">
            <a:avLst/>
          </a:prstGeom>
        </p:spPr>
      </p:pic>
      <p:sp>
        <p:nvSpPr>
          <p:cNvPr id="19" name="ZoneTexte 18">
            <a:extLst>
              <a:ext uri="{FF2B5EF4-FFF2-40B4-BE49-F238E27FC236}">
                <a16:creationId xmlns:a16="http://schemas.microsoft.com/office/drawing/2014/main" id="{E78EBF1C-3920-42C9-8D9F-E811D57604C0}"/>
              </a:ext>
            </a:extLst>
          </p:cNvPr>
          <p:cNvSpPr txBox="1"/>
          <p:nvPr/>
        </p:nvSpPr>
        <p:spPr>
          <a:xfrm>
            <a:off x="0" y="213702"/>
            <a:ext cx="2720599" cy="523220"/>
          </a:xfrm>
          <a:prstGeom prst="rect">
            <a:avLst/>
          </a:prstGeom>
          <a:noFill/>
        </p:spPr>
        <p:txBody>
          <a:bodyPr wrap="square">
            <a:spAutoFit/>
          </a:bodyPr>
          <a:lstStyle/>
          <a:p>
            <a:pPr algn="ctr"/>
            <a:r>
              <a:rPr lang="fr-FR" sz="2800" b="1" dirty="0" smtClean="0">
                <a:solidFill>
                  <a:srgbClr val="006968"/>
                </a:solidFill>
                <a:latin typeface="Georgia" panose="02040502050405020303" pitchFamily="18" charset="0"/>
              </a:rPr>
              <a:t>Affiliation</a:t>
            </a:r>
            <a:endParaRPr lang="fr-FR" sz="2800" b="1" dirty="0">
              <a:solidFill>
                <a:srgbClr val="006968"/>
              </a:solidFill>
              <a:latin typeface="Poppins"/>
            </a:endParaRPr>
          </a:p>
        </p:txBody>
      </p:sp>
      <p:sp>
        <p:nvSpPr>
          <p:cNvPr id="21" name="Down Arrow 56">
            <a:extLst>
              <a:ext uri="{FF2B5EF4-FFF2-40B4-BE49-F238E27FC236}">
                <a16:creationId xmlns:a16="http://schemas.microsoft.com/office/drawing/2014/main" id="{66C7ECAC-6692-4400-8D11-241D83593C15}"/>
              </a:ext>
            </a:extLst>
          </p:cNvPr>
          <p:cNvSpPr/>
          <p:nvPr/>
        </p:nvSpPr>
        <p:spPr>
          <a:xfrm rot="5400000" flipV="1">
            <a:off x="6206255" y="4167374"/>
            <a:ext cx="45719" cy="234143"/>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2" name="ZoneTexte 19">
            <a:extLst>
              <a:ext uri="{FF2B5EF4-FFF2-40B4-BE49-F238E27FC236}">
                <a16:creationId xmlns:a16="http://schemas.microsoft.com/office/drawing/2014/main" id="{6CBC7C81-1F24-4EF2-A26A-BE2674E4DB0C}"/>
              </a:ext>
            </a:extLst>
          </p:cNvPr>
          <p:cNvSpPr txBox="1"/>
          <p:nvPr/>
        </p:nvSpPr>
        <p:spPr>
          <a:xfrm>
            <a:off x="6112043" y="1030014"/>
            <a:ext cx="5535168" cy="4585871"/>
          </a:xfrm>
          <a:prstGeom prst="rect">
            <a:avLst/>
          </a:prstGeom>
          <a:solidFill>
            <a:schemeClr val="bg1"/>
          </a:solidFill>
          <a:ln w="28575" cmpd="dbl">
            <a:solidFill>
              <a:srgbClr val="006968"/>
            </a:solidFill>
          </a:ln>
        </p:spPr>
        <p:txBody>
          <a:bodyPr wrap="square" rtlCol="0">
            <a:spAutoFit/>
          </a:bodyPr>
          <a:lstStyle>
            <a:defPPr>
              <a:defRPr lang="fr-FR"/>
            </a:defPPr>
            <a:lvl1pPr>
              <a:defRPr sz="1000">
                <a:solidFill>
                  <a:srgbClr val="006968"/>
                </a:solidFill>
                <a:latin typeface="Poppins"/>
              </a:defRPr>
            </a:lvl1pPr>
          </a:lstStyle>
          <a:p>
            <a:endParaRPr lang="en-GB" sz="1300" dirty="0">
              <a:solidFill>
                <a:schemeClr val="tx1"/>
              </a:solidFill>
            </a:endParaRPr>
          </a:p>
          <a:p>
            <a:endParaRPr lang="en-GB" sz="500" dirty="0">
              <a:solidFill>
                <a:schemeClr val="tx1"/>
              </a:solidFill>
            </a:endParaRPr>
          </a:p>
          <a:p>
            <a:endParaRPr lang="en-GB" sz="500" dirty="0">
              <a:solidFill>
                <a:schemeClr val="tx1"/>
              </a:solidFill>
            </a:endParaRPr>
          </a:p>
          <a:p>
            <a:endParaRPr lang="en-GB" sz="1300" dirty="0">
              <a:solidFill>
                <a:schemeClr val="tx1"/>
              </a:solidFill>
            </a:endParaRPr>
          </a:p>
          <a:p>
            <a:r>
              <a:rPr lang="en-GB" sz="1300" dirty="0" err="1" smtClean="0">
                <a:solidFill>
                  <a:schemeClr val="tx1"/>
                </a:solidFill>
              </a:rPr>
              <a:t>L’affiliation</a:t>
            </a:r>
            <a:r>
              <a:rPr lang="en-GB" sz="1300" dirty="0" smtClean="0">
                <a:solidFill>
                  <a:schemeClr val="tx1"/>
                </a:solidFill>
              </a:rPr>
              <a:t> de tout </a:t>
            </a:r>
            <a:r>
              <a:rPr lang="en-GB" sz="1300" b="1" dirty="0" err="1"/>
              <a:t>membre</a:t>
            </a:r>
            <a:r>
              <a:rPr lang="en-GB" sz="1300" b="1" dirty="0"/>
              <a:t> de </a:t>
            </a:r>
            <a:r>
              <a:rPr lang="en-GB" sz="1300" b="1" dirty="0" err="1"/>
              <a:t>famille</a:t>
            </a:r>
            <a:r>
              <a:rPr lang="en-GB" sz="1300" b="1" dirty="0"/>
              <a:t> </a:t>
            </a:r>
            <a:r>
              <a:rPr lang="en-GB" sz="1300" dirty="0" smtClean="0">
                <a:solidFill>
                  <a:schemeClr val="tx1"/>
                </a:solidFill>
              </a:rPr>
              <a:t>(</a:t>
            </a:r>
            <a:r>
              <a:rPr lang="en-GB" sz="1300" dirty="0" err="1" smtClean="0">
                <a:solidFill>
                  <a:schemeClr val="tx1"/>
                </a:solidFill>
              </a:rPr>
              <a:t>tel</a:t>
            </a:r>
            <a:r>
              <a:rPr lang="en-GB" sz="1300" dirty="0" smtClean="0">
                <a:solidFill>
                  <a:schemeClr val="tx1"/>
                </a:solidFill>
              </a:rPr>
              <a:t> que </a:t>
            </a:r>
            <a:r>
              <a:rPr lang="en-GB" sz="1300" dirty="0" err="1" smtClean="0">
                <a:solidFill>
                  <a:schemeClr val="tx1"/>
                </a:solidFill>
              </a:rPr>
              <a:t>défini</a:t>
            </a:r>
            <a:r>
              <a:rPr lang="en-GB" sz="1300" dirty="0" smtClean="0">
                <a:solidFill>
                  <a:schemeClr val="tx1"/>
                </a:solidFill>
              </a:rPr>
              <a:t> à </a:t>
            </a:r>
            <a:r>
              <a:rPr lang="en-GB" sz="1300" dirty="0" err="1" smtClean="0">
                <a:solidFill>
                  <a:schemeClr val="tx1"/>
                </a:solidFill>
              </a:rPr>
              <a:t>l’article</a:t>
            </a:r>
            <a:r>
              <a:rPr lang="en-GB" sz="1300" dirty="0" smtClean="0">
                <a:solidFill>
                  <a:schemeClr val="tx1"/>
                </a:solidFill>
              </a:rPr>
              <a:t> </a:t>
            </a:r>
            <a:r>
              <a:rPr lang="en-GB" sz="1300" dirty="0" smtClean="0">
                <a:solidFill>
                  <a:schemeClr val="tx1"/>
                </a:solidFill>
              </a:rPr>
              <a:t>S </a:t>
            </a:r>
            <a:r>
              <a:rPr lang="en-GB" sz="1300" dirty="0">
                <a:solidFill>
                  <a:schemeClr val="tx1"/>
                </a:solidFill>
              </a:rPr>
              <a:t>IV 1.02 </a:t>
            </a:r>
            <a:r>
              <a:rPr lang="fr-CH" sz="1300" dirty="0">
                <a:solidFill>
                  <a:schemeClr val="tx1"/>
                </a:solidFill>
              </a:rPr>
              <a:t>8 des Statut et Règlement du Personnel</a:t>
            </a:r>
            <a:r>
              <a:rPr lang="en-GB" sz="1300" dirty="0" smtClean="0">
                <a:solidFill>
                  <a:schemeClr val="tx1"/>
                </a:solidFill>
              </a:rPr>
              <a:t>)</a:t>
            </a:r>
            <a:r>
              <a:rPr lang="fr-CH" sz="1300" dirty="0" smtClean="0">
                <a:solidFill>
                  <a:schemeClr val="tx1"/>
                </a:solidFill>
              </a:rPr>
              <a:t> </a:t>
            </a:r>
            <a:r>
              <a:rPr lang="en-GB" sz="1300" dirty="0" err="1" smtClean="0">
                <a:solidFill>
                  <a:schemeClr val="tx1"/>
                </a:solidFill>
              </a:rPr>
              <a:t>est</a:t>
            </a:r>
            <a:r>
              <a:rPr lang="en-GB" sz="1300" dirty="0" smtClean="0">
                <a:solidFill>
                  <a:schemeClr val="tx1"/>
                </a:solidFill>
              </a:rPr>
              <a:t> </a:t>
            </a:r>
            <a:r>
              <a:rPr lang="en-GB" sz="1300" b="1" dirty="0" err="1"/>
              <a:t>obligatoire</a:t>
            </a:r>
            <a:r>
              <a:rPr lang="en-GB" sz="1300" b="1" dirty="0"/>
              <a:t> et </a:t>
            </a:r>
            <a:r>
              <a:rPr lang="en-GB" sz="1300" b="1" dirty="0" err="1"/>
              <a:t>automatique</a:t>
            </a:r>
            <a:r>
              <a:rPr lang="en-GB" sz="1300" dirty="0" smtClean="0">
                <a:solidFill>
                  <a:schemeClr val="tx1"/>
                </a:solidFill>
              </a:rPr>
              <a:t> et la </a:t>
            </a:r>
            <a:r>
              <a:rPr lang="en-GB" sz="1300" b="1" dirty="0"/>
              <a:t>couverture </a:t>
            </a:r>
            <a:r>
              <a:rPr lang="en-GB" sz="1300" b="1" dirty="0" err="1"/>
              <a:t>est</a:t>
            </a:r>
            <a:r>
              <a:rPr lang="en-GB" sz="1300" b="1" dirty="0"/>
              <a:t> la </a:t>
            </a:r>
            <a:r>
              <a:rPr lang="en-GB" sz="1300" b="1" dirty="0" err="1"/>
              <a:t>même</a:t>
            </a:r>
            <a:r>
              <a:rPr lang="en-GB" sz="1300" dirty="0" smtClean="0">
                <a:solidFill>
                  <a:schemeClr val="tx1"/>
                </a:solidFill>
              </a:rPr>
              <a:t> que </a:t>
            </a:r>
            <a:r>
              <a:rPr lang="en-GB" sz="1300" dirty="0" err="1" smtClean="0">
                <a:solidFill>
                  <a:schemeClr val="tx1"/>
                </a:solidFill>
              </a:rPr>
              <a:t>celle</a:t>
            </a:r>
            <a:r>
              <a:rPr lang="en-GB" sz="1300" dirty="0" smtClean="0">
                <a:solidFill>
                  <a:schemeClr val="tx1"/>
                </a:solidFill>
              </a:rPr>
              <a:t> du </a:t>
            </a:r>
            <a:r>
              <a:rPr lang="en-GB" sz="1300" dirty="0" err="1" smtClean="0">
                <a:solidFill>
                  <a:schemeClr val="tx1"/>
                </a:solidFill>
              </a:rPr>
              <a:t>Membre</a:t>
            </a:r>
            <a:r>
              <a:rPr lang="en-GB" sz="1300" dirty="0" smtClean="0">
                <a:solidFill>
                  <a:schemeClr val="tx1"/>
                </a:solidFill>
              </a:rPr>
              <a:t> principal.</a:t>
            </a:r>
            <a:r>
              <a:rPr lang="en-GB" sz="1300" dirty="0" smtClean="0">
                <a:solidFill>
                  <a:schemeClr val="tx1"/>
                </a:solidFill>
              </a:rPr>
              <a:t> </a:t>
            </a:r>
            <a:endParaRPr lang="en-GB" sz="1300" dirty="0">
              <a:solidFill>
                <a:schemeClr val="tx1"/>
              </a:solidFill>
            </a:endParaRPr>
          </a:p>
          <a:p>
            <a:endParaRPr lang="en-GB" sz="1300" dirty="0">
              <a:solidFill>
                <a:schemeClr val="tx1"/>
              </a:solidFill>
            </a:endParaRPr>
          </a:p>
          <a:p>
            <a:endParaRPr lang="en-GB" sz="1300" dirty="0">
              <a:solidFill>
                <a:schemeClr val="tx1"/>
              </a:solidFill>
            </a:endParaRPr>
          </a:p>
          <a:p>
            <a:r>
              <a:rPr lang="en-GB" sz="1300" b="1" u="sng" dirty="0" smtClean="0">
                <a:hlinkClick r:id="rId5"/>
              </a:rPr>
              <a:t>Tout </a:t>
            </a:r>
            <a:r>
              <a:rPr lang="en-GB" sz="1300" b="1" u="sng" dirty="0" err="1" smtClean="0">
                <a:hlinkClick r:id="rId5"/>
              </a:rPr>
              <a:t>changement</a:t>
            </a:r>
            <a:r>
              <a:rPr lang="en-GB" sz="1300" b="1" u="sng" dirty="0" smtClean="0">
                <a:hlinkClick r:id="rId5"/>
              </a:rPr>
              <a:t> de situation </a:t>
            </a:r>
            <a:r>
              <a:rPr lang="en-GB" sz="1300" b="1" u="sng" dirty="0" err="1" smtClean="0">
                <a:hlinkClick r:id="rId5"/>
              </a:rPr>
              <a:t>familiale</a:t>
            </a:r>
            <a:r>
              <a:rPr lang="en-GB" sz="1300" b="1" dirty="0" smtClean="0">
                <a:hlinkClick r:id="rId5"/>
              </a:rPr>
              <a:t> </a:t>
            </a:r>
            <a:r>
              <a:rPr lang="en-GB" sz="1300" dirty="0" err="1">
                <a:solidFill>
                  <a:schemeClr val="tx1"/>
                </a:solidFill>
              </a:rPr>
              <a:t>doit</a:t>
            </a:r>
            <a:r>
              <a:rPr lang="en-GB" sz="1300" dirty="0">
                <a:solidFill>
                  <a:schemeClr val="tx1"/>
                </a:solidFill>
              </a:rPr>
              <a:t> </a:t>
            </a:r>
            <a:r>
              <a:rPr lang="en-GB" sz="1300" dirty="0" err="1">
                <a:solidFill>
                  <a:schemeClr val="tx1"/>
                </a:solidFill>
              </a:rPr>
              <a:t>être</a:t>
            </a:r>
            <a:r>
              <a:rPr lang="en-GB" sz="1300" dirty="0">
                <a:solidFill>
                  <a:schemeClr val="tx1"/>
                </a:solidFill>
              </a:rPr>
              <a:t> </a:t>
            </a:r>
            <a:r>
              <a:rPr lang="en-GB" sz="1300" dirty="0" err="1">
                <a:solidFill>
                  <a:schemeClr val="tx1"/>
                </a:solidFill>
              </a:rPr>
              <a:t>déclaré</a:t>
            </a:r>
            <a:r>
              <a:rPr lang="en-GB" sz="1300" dirty="0">
                <a:solidFill>
                  <a:schemeClr val="tx1"/>
                </a:solidFill>
              </a:rPr>
              <a:t> à </a:t>
            </a:r>
            <a:r>
              <a:rPr lang="en-GB" sz="1300" dirty="0" err="1" smtClean="0">
                <a:solidFill>
                  <a:schemeClr val="tx1"/>
                </a:solidFill>
              </a:rPr>
              <a:t>l’Organisation</a:t>
            </a:r>
            <a:r>
              <a:rPr lang="en-GB" sz="1300" dirty="0">
                <a:solidFill>
                  <a:schemeClr val="tx1"/>
                </a:solidFill>
              </a:rPr>
              <a:t>.</a:t>
            </a:r>
          </a:p>
          <a:p>
            <a:endParaRPr lang="en-GB" sz="1300" dirty="0"/>
          </a:p>
          <a:p>
            <a:pPr lvl="0"/>
            <a:r>
              <a:rPr lang="fr-FR" sz="1600" b="1" dirty="0" smtClean="0"/>
              <a:t>Conjoint</a:t>
            </a:r>
          </a:p>
          <a:p>
            <a:pPr lvl="0"/>
            <a:endParaRPr lang="fr-FR" sz="1300" b="1" dirty="0"/>
          </a:p>
          <a:p>
            <a:pPr lvl="0"/>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prstClr val="black"/>
                </a:solidFill>
              </a:rPr>
              <a:t>Pour le Conjoint qui </a:t>
            </a:r>
            <a:r>
              <a:rPr lang="en-GB" sz="1300" dirty="0" err="1">
                <a:solidFill>
                  <a:prstClr val="black"/>
                </a:solidFill>
              </a:rPr>
              <a:t>n’a</a:t>
            </a:r>
            <a:r>
              <a:rPr lang="en-GB" sz="1300" dirty="0">
                <a:solidFill>
                  <a:prstClr val="black"/>
                </a:solidFill>
              </a:rPr>
              <a:t> pas </a:t>
            </a:r>
            <a:r>
              <a:rPr lang="en-GB" sz="1300" dirty="0" err="1" smtClean="0">
                <a:solidFill>
                  <a:prstClr val="black"/>
                </a:solidFill>
              </a:rPr>
              <a:t>d’</a:t>
            </a:r>
            <a:r>
              <a:rPr lang="en-GB" sz="1300" dirty="0" err="1" smtClean="0"/>
              <a:t>autre</a:t>
            </a:r>
            <a:r>
              <a:rPr lang="en-GB" sz="1300" dirty="0" smtClean="0"/>
              <a:t> </a:t>
            </a:r>
            <a:r>
              <a:rPr lang="en-GB" sz="1300" dirty="0"/>
              <a:t>assurance </a:t>
            </a:r>
            <a:r>
              <a:rPr lang="en-GB" sz="1300" dirty="0" err="1" smtClean="0"/>
              <a:t>maladie</a:t>
            </a:r>
            <a:r>
              <a:rPr lang="en-GB" sz="1300" dirty="0">
                <a:solidFill>
                  <a:prstClr val="black"/>
                </a:solidFill>
              </a:rPr>
              <a:t> </a:t>
            </a:r>
            <a:r>
              <a:rPr lang="en-GB" sz="1300" dirty="0" smtClean="0"/>
              <a:t>: </a:t>
            </a:r>
            <a:r>
              <a:rPr lang="en-GB" sz="1300" dirty="0">
                <a:solidFill>
                  <a:prstClr val="black"/>
                </a:solidFill>
              </a:rPr>
              <a:t>le C</a:t>
            </a:r>
            <a:r>
              <a:rPr lang="en-GB" sz="1300" dirty="0" smtClean="0">
                <a:solidFill>
                  <a:prstClr val="black"/>
                </a:solidFill>
              </a:rPr>
              <a:t>HIS </a:t>
            </a:r>
            <a:r>
              <a:rPr lang="en-GB" sz="1300" dirty="0" err="1" smtClean="0">
                <a:solidFill>
                  <a:prstClr val="black"/>
                </a:solidFill>
              </a:rPr>
              <a:t>fonctionne</a:t>
            </a:r>
            <a:r>
              <a:rPr lang="en-GB" sz="1300" dirty="0" smtClean="0">
                <a:solidFill>
                  <a:prstClr val="black"/>
                </a:solidFill>
              </a:rPr>
              <a:t> </a:t>
            </a:r>
            <a:r>
              <a:rPr lang="en-GB" sz="1300" dirty="0" err="1" smtClean="0">
                <a:solidFill>
                  <a:prstClr val="black"/>
                </a:solidFill>
              </a:rPr>
              <a:t>comme</a:t>
            </a:r>
            <a:r>
              <a:rPr lang="en-GB" sz="1300" dirty="0" smtClean="0">
                <a:solidFill>
                  <a:prstClr val="black"/>
                </a:solidFill>
              </a:rPr>
              <a:t> </a:t>
            </a:r>
            <a:r>
              <a:rPr lang="en-GB" sz="1300" b="1" dirty="0" smtClean="0"/>
              <a:t>assurance </a:t>
            </a:r>
            <a:r>
              <a:rPr lang="en-GB" sz="1300" b="1" dirty="0" err="1"/>
              <a:t>maladie</a:t>
            </a:r>
            <a:r>
              <a:rPr lang="en-GB" sz="1300" b="1" dirty="0"/>
              <a:t> </a:t>
            </a:r>
            <a:r>
              <a:rPr lang="en-GB" sz="1300" b="1" dirty="0" err="1" smtClean="0"/>
              <a:t>primaire</a:t>
            </a:r>
            <a:r>
              <a:rPr lang="en-GB" sz="1300" b="1" dirty="0" smtClean="0"/>
              <a:t> </a:t>
            </a:r>
            <a:r>
              <a:rPr lang="fr-CH" sz="1400" dirty="0"/>
              <a:t>(assurance de base</a:t>
            </a:r>
            <a:r>
              <a:rPr lang="fr-CH" sz="1400" dirty="0" smtClean="0"/>
              <a:t>)</a:t>
            </a:r>
            <a:r>
              <a:rPr lang="en-GB" sz="1300" dirty="0" smtClean="0">
                <a:solidFill>
                  <a:prstClr val="black"/>
                </a:solidFill>
              </a:rPr>
              <a:t>, et </a:t>
            </a:r>
            <a:r>
              <a:rPr lang="en-GB" sz="1300" dirty="0" err="1" smtClean="0">
                <a:solidFill>
                  <a:prstClr val="black"/>
                </a:solidFill>
              </a:rPr>
              <a:t>une</a:t>
            </a:r>
            <a:r>
              <a:rPr lang="en-GB" sz="1300" dirty="0" smtClean="0">
                <a:solidFill>
                  <a:prstClr val="black"/>
                </a:solidFill>
              </a:rPr>
              <a:t> </a:t>
            </a:r>
            <a:r>
              <a:rPr lang="en-GB" sz="1300" dirty="0" err="1" smtClean="0">
                <a:solidFill>
                  <a:prstClr val="black"/>
                </a:solidFill>
              </a:rPr>
              <a:t>cotisation</a:t>
            </a:r>
            <a:r>
              <a:rPr lang="en-GB" sz="1300" dirty="0" smtClean="0">
                <a:solidFill>
                  <a:prstClr val="black"/>
                </a:solidFill>
              </a:rPr>
              <a:t> </a:t>
            </a:r>
            <a:r>
              <a:rPr lang="en-GB" sz="1300" dirty="0" err="1" smtClean="0">
                <a:solidFill>
                  <a:prstClr val="black"/>
                </a:solidFill>
              </a:rPr>
              <a:t>mensuelle</a:t>
            </a:r>
            <a:r>
              <a:rPr lang="en-GB" sz="1300" dirty="0" smtClean="0">
                <a:solidFill>
                  <a:prstClr val="black"/>
                </a:solidFill>
              </a:rPr>
              <a:t> </a:t>
            </a:r>
            <a:r>
              <a:rPr lang="en-GB" sz="1300" dirty="0" err="1" smtClean="0">
                <a:solidFill>
                  <a:prstClr val="black"/>
                </a:solidFill>
              </a:rPr>
              <a:t>complémentaire</a:t>
            </a:r>
            <a:r>
              <a:rPr lang="en-GB" sz="1300" dirty="0" smtClean="0">
                <a:solidFill>
                  <a:prstClr val="black"/>
                </a:solidFill>
              </a:rPr>
              <a:t> </a:t>
            </a:r>
            <a:r>
              <a:rPr lang="fr-CH" sz="1300" dirty="0">
                <a:solidFill>
                  <a:prstClr val="black"/>
                </a:solidFill>
              </a:rPr>
              <a:t>peut </a:t>
            </a:r>
            <a:r>
              <a:rPr lang="fr-CH" sz="1300" dirty="0">
                <a:solidFill>
                  <a:prstClr val="black"/>
                </a:solidFill>
              </a:rPr>
              <a:t>être demandée selon le revenu mensuel brut du </a:t>
            </a:r>
            <a:r>
              <a:rPr lang="fr-CH" sz="1300" dirty="0">
                <a:solidFill>
                  <a:prstClr val="black"/>
                </a:solidFill>
              </a:rPr>
              <a:t>conjoint</a:t>
            </a:r>
            <a:r>
              <a:rPr lang="en-GB" sz="1300" dirty="0" smtClean="0">
                <a:solidFill>
                  <a:prstClr val="black"/>
                </a:solidFill>
              </a:rPr>
              <a:t>,</a:t>
            </a:r>
            <a:endParaRPr lang="en-GB" sz="1300" dirty="0">
              <a:solidFill>
                <a:prstClr val="black"/>
              </a:solidFill>
            </a:endParaRPr>
          </a:p>
          <a:p>
            <a:pPr lvl="0"/>
            <a:endParaRPr lang="en-GB" sz="1300" dirty="0"/>
          </a:p>
          <a:p>
            <a:r>
              <a:rPr lang="en-GB" sz="1200" dirty="0">
                <a:cs typeface="Times New Roman" panose="02020603050405020304" pitchFamily="18" charset="0"/>
              </a:rPr>
              <a:t>►</a:t>
            </a:r>
            <a:r>
              <a:rPr lang="en-GB" sz="1300" dirty="0">
                <a:cs typeface="Times New Roman" panose="02020603050405020304" pitchFamily="18" charset="0"/>
              </a:rPr>
              <a:t> </a:t>
            </a:r>
            <a:r>
              <a:rPr lang="en-GB" sz="1300" dirty="0">
                <a:solidFill>
                  <a:prstClr val="black"/>
                </a:solidFill>
              </a:rPr>
              <a:t>Pour le Conjoint </a:t>
            </a:r>
            <a:r>
              <a:rPr lang="en-GB" sz="1300" dirty="0"/>
              <a:t>qui </a:t>
            </a:r>
            <a:r>
              <a:rPr lang="en-GB" sz="1300" dirty="0"/>
              <a:t>a </a:t>
            </a:r>
            <a:r>
              <a:rPr lang="en-GB" sz="1300" dirty="0" err="1"/>
              <a:t>une</a:t>
            </a:r>
            <a:r>
              <a:rPr lang="en-GB" sz="1300" dirty="0"/>
              <a:t> </a:t>
            </a:r>
            <a:r>
              <a:rPr lang="en-GB" sz="1300" dirty="0" err="1"/>
              <a:t>autre</a:t>
            </a:r>
            <a:r>
              <a:rPr lang="en-GB" sz="1300" dirty="0"/>
              <a:t> </a:t>
            </a:r>
            <a:r>
              <a:rPr lang="en-GB" sz="1300" dirty="0"/>
              <a:t>assurance </a:t>
            </a:r>
            <a:r>
              <a:rPr lang="en-GB" sz="1300" dirty="0" err="1"/>
              <a:t>maladie</a:t>
            </a:r>
            <a:r>
              <a:rPr lang="en-GB" sz="1300" dirty="0"/>
              <a:t> </a:t>
            </a:r>
            <a:r>
              <a:rPr lang="en-GB" sz="1300" dirty="0">
                <a:solidFill>
                  <a:prstClr val="black"/>
                </a:solidFill>
              </a:rPr>
              <a:t>(</a:t>
            </a:r>
            <a:r>
              <a:rPr lang="en-GB" sz="1300" dirty="0" err="1" smtClean="0">
                <a:solidFill>
                  <a:prstClr val="black"/>
                </a:solidFill>
              </a:rPr>
              <a:t>reconnue</a:t>
            </a:r>
            <a:r>
              <a:rPr lang="en-GB" sz="1300" dirty="0" smtClean="0">
                <a:solidFill>
                  <a:prstClr val="black"/>
                </a:solidFill>
              </a:rPr>
              <a:t> par le CERN</a:t>
            </a:r>
            <a:r>
              <a:rPr lang="en-GB" sz="1300" dirty="0">
                <a:solidFill>
                  <a:prstClr val="black"/>
                </a:solidFill>
              </a:rPr>
              <a:t>): </a:t>
            </a:r>
            <a:r>
              <a:rPr lang="en-GB" sz="1300" dirty="0">
                <a:solidFill>
                  <a:prstClr val="black"/>
                </a:solidFill>
              </a:rPr>
              <a:t>le CHIS </a:t>
            </a:r>
            <a:r>
              <a:rPr lang="en-GB" sz="1300" dirty="0" err="1">
                <a:solidFill>
                  <a:prstClr val="black"/>
                </a:solidFill>
              </a:rPr>
              <a:t>fonctionne</a:t>
            </a:r>
            <a:r>
              <a:rPr lang="en-GB" sz="1300" dirty="0">
                <a:solidFill>
                  <a:prstClr val="black"/>
                </a:solidFill>
              </a:rPr>
              <a:t> </a:t>
            </a:r>
            <a:r>
              <a:rPr lang="en-GB" sz="1300" dirty="0" err="1">
                <a:solidFill>
                  <a:prstClr val="black"/>
                </a:solidFill>
              </a:rPr>
              <a:t>comme</a:t>
            </a:r>
            <a:r>
              <a:rPr lang="en-GB" sz="1300" dirty="0">
                <a:solidFill>
                  <a:prstClr val="black"/>
                </a:solidFill>
              </a:rPr>
              <a:t> </a:t>
            </a:r>
            <a:r>
              <a:rPr lang="en-GB" sz="1300" b="1" dirty="0"/>
              <a:t>assurance </a:t>
            </a:r>
            <a:r>
              <a:rPr lang="en-GB" sz="1300" b="1" dirty="0" err="1"/>
              <a:t>maladie</a:t>
            </a:r>
            <a:r>
              <a:rPr lang="en-GB" sz="1300" b="1" dirty="0"/>
              <a:t> </a:t>
            </a:r>
            <a:r>
              <a:rPr lang="en-GB" sz="1300" b="1" dirty="0" err="1" smtClean="0"/>
              <a:t>complémentaire</a:t>
            </a:r>
            <a:r>
              <a:rPr lang="en-GB" sz="1300" b="1" dirty="0"/>
              <a:t> </a:t>
            </a:r>
            <a:r>
              <a:rPr lang="en-GB" sz="1300" dirty="0">
                <a:solidFill>
                  <a:prstClr val="black"/>
                </a:solidFill>
              </a:rPr>
              <a:t>sans </a:t>
            </a:r>
            <a:r>
              <a:rPr lang="en-GB" sz="1300" dirty="0" err="1" smtClean="0">
                <a:solidFill>
                  <a:prstClr val="black"/>
                </a:solidFill>
              </a:rPr>
              <a:t>cotisation</a:t>
            </a:r>
            <a:r>
              <a:rPr lang="en-GB" sz="1300" dirty="0" smtClean="0">
                <a:solidFill>
                  <a:prstClr val="black"/>
                </a:solidFill>
              </a:rPr>
              <a:t> </a:t>
            </a:r>
            <a:r>
              <a:rPr lang="en-GB" sz="1300" dirty="0" err="1">
                <a:solidFill>
                  <a:prstClr val="black"/>
                </a:solidFill>
              </a:rPr>
              <a:t>mensuelle</a:t>
            </a:r>
            <a:r>
              <a:rPr lang="en-GB" sz="1300" dirty="0">
                <a:solidFill>
                  <a:prstClr val="black"/>
                </a:solidFill>
              </a:rPr>
              <a:t> </a:t>
            </a:r>
            <a:r>
              <a:rPr lang="en-GB" sz="1300" dirty="0" err="1" smtClean="0">
                <a:solidFill>
                  <a:prstClr val="black"/>
                </a:solidFill>
              </a:rPr>
              <a:t>complémentaire</a:t>
            </a:r>
            <a:r>
              <a:rPr lang="en-GB" sz="1300" dirty="0" smtClean="0">
                <a:solidFill>
                  <a:prstClr val="black"/>
                </a:solidFill>
              </a:rPr>
              <a:t>,</a:t>
            </a:r>
            <a:endParaRPr lang="en-GB" sz="1300" dirty="0"/>
          </a:p>
          <a:p>
            <a:endParaRPr lang="en-GB" sz="500" dirty="0"/>
          </a:p>
        </p:txBody>
      </p:sp>
      <p:sp>
        <p:nvSpPr>
          <p:cNvPr id="25" name="Down Arrow 56">
            <a:extLst>
              <a:ext uri="{FF2B5EF4-FFF2-40B4-BE49-F238E27FC236}">
                <a16:creationId xmlns:a16="http://schemas.microsoft.com/office/drawing/2014/main" id="{66C7ECAC-6692-4400-8D11-241D83593C15}"/>
              </a:ext>
            </a:extLst>
          </p:cNvPr>
          <p:cNvSpPr/>
          <p:nvPr/>
        </p:nvSpPr>
        <p:spPr>
          <a:xfrm>
            <a:off x="6858732" y="2553616"/>
            <a:ext cx="90709" cy="289456"/>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10266" r="59586" b="44787"/>
          <a:stretch/>
        </p:blipFill>
        <p:spPr>
          <a:xfrm>
            <a:off x="11007457" y="930534"/>
            <a:ext cx="636356" cy="756000"/>
          </a:xfrm>
          <a:prstGeom prst="rect">
            <a:avLst/>
          </a:prstGeom>
        </p:spPr>
      </p:pic>
      <p:sp>
        <p:nvSpPr>
          <p:cNvPr id="16"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717533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5911516"/>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4</a:t>
            </a:fld>
            <a:endParaRPr lang="fr-CH" b="1" dirty="0">
              <a:solidFill>
                <a:srgbClr val="BCE4FA"/>
              </a:solidFill>
              <a:latin typeface="Poppins"/>
            </a:endParaRPr>
          </a:p>
        </p:txBody>
      </p:sp>
      <p:sp>
        <p:nvSpPr>
          <p:cNvPr id="15" name="Title 1">
            <a:extLst>
              <a:ext uri="{FF2B5EF4-FFF2-40B4-BE49-F238E27FC236}">
                <a16:creationId xmlns:a16="http://schemas.microsoft.com/office/drawing/2014/main" id="{562A77FD-6DC6-4BE3-B350-1894F811D335}"/>
              </a:ext>
            </a:extLst>
          </p:cNvPr>
          <p:cNvSpPr>
            <a:spLocks noGrp="1"/>
          </p:cNvSpPr>
          <p:nvPr>
            <p:ph type="title"/>
          </p:nvPr>
        </p:nvSpPr>
        <p:spPr>
          <a:xfrm>
            <a:off x="77478" y="540290"/>
            <a:ext cx="11793679" cy="5219224"/>
          </a:xfrm>
        </p:spPr>
        <p:txBody>
          <a:bodyPr>
            <a:normAutofit/>
          </a:bodyPr>
          <a:lstStyle/>
          <a:p>
            <a:r>
              <a:rPr lang="en-GB" sz="1300" dirty="0" smtClean="0">
                <a:solidFill>
                  <a:srgbClr val="006968"/>
                </a:solidFill>
                <a:latin typeface="Poppins"/>
                <a:cs typeface="Times New Roman" panose="02020603050405020304" pitchFamily="18" charset="0"/>
              </a:rPr>
              <a:t>►</a:t>
            </a:r>
            <a:r>
              <a:rPr lang="en-GB" sz="1600" dirty="0" smtClean="0">
                <a:solidFill>
                  <a:srgbClr val="006968"/>
                </a:solidFill>
                <a:latin typeface="Poppins"/>
                <a:cs typeface="Times New Roman" panose="02020603050405020304" pitchFamily="18" charset="0"/>
              </a:rPr>
              <a:t> Pour les </a:t>
            </a:r>
            <a:r>
              <a:rPr lang="fr-CH" sz="1600" dirty="0" smtClean="0">
                <a:solidFill>
                  <a:srgbClr val="006968"/>
                </a:solidFill>
                <a:latin typeface="Poppins"/>
                <a:cs typeface="Times New Roman" panose="02020603050405020304" pitchFamily="18" charset="0"/>
              </a:rPr>
              <a:t>Membres du Personnel </a:t>
            </a:r>
            <a:r>
              <a:rPr lang="fr-CH" sz="1600" b="1" dirty="0" smtClean="0">
                <a:solidFill>
                  <a:srgbClr val="006968"/>
                </a:solidFill>
                <a:latin typeface="Poppins"/>
                <a:cs typeface="Times New Roman" panose="02020603050405020304" pitchFamily="18" charset="0"/>
              </a:rPr>
              <a:t>titulaires</a:t>
            </a:r>
            <a:r>
              <a:rPr lang="fr-CH" sz="1600" dirty="0" smtClean="0">
                <a:solidFill>
                  <a:srgbClr val="006968"/>
                </a:solidFill>
                <a:latin typeface="Poppins"/>
                <a:cs typeface="Times New Roman" panose="02020603050405020304" pitchFamily="18" charset="0"/>
              </a:rPr>
              <a:t> ou </a:t>
            </a:r>
            <a:r>
              <a:rPr lang="fr-CH" sz="1600" b="1" dirty="0" smtClean="0">
                <a:solidFill>
                  <a:srgbClr val="006968"/>
                </a:solidFill>
                <a:latin typeface="Poppins"/>
                <a:cs typeface="Times New Roman" panose="02020603050405020304" pitchFamily="18" charset="0"/>
              </a:rPr>
              <a:t>boursiers</a:t>
            </a:r>
            <a:r>
              <a:rPr lang="fr-CH" sz="1600" dirty="0" smtClean="0">
                <a:solidFill>
                  <a:srgbClr val="006968"/>
                </a:solidFill>
                <a:latin typeface="Poppins"/>
                <a:cs typeface="Times New Roman" panose="02020603050405020304" pitchFamily="18" charset="0"/>
              </a:rPr>
              <a:t> </a:t>
            </a:r>
            <a:r>
              <a:rPr lang="en-GB" sz="1600" dirty="0" smtClean="0">
                <a:solidFill>
                  <a:srgbClr val="006968"/>
                </a:solidFill>
                <a:latin typeface="Poppins"/>
                <a:ea typeface="+mn-ea"/>
                <a:cs typeface="+mn-cs"/>
              </a:rPr>
              <a:t>et les </a:t>
            </a:r>
            <a:r>
              <a:rPr lang="en-GB" sz="1600" b="1" dirty="0" err="1" smtClean="0">
                <a:solidFill>
                  <a:srgbClr val="006968"/>
                </a:solidFill>
                <a:latin typeface="Poppins"/>
                <a:ea typeface="+mn-ea"/>
                <a:cs typeface="+mn-cs"/>
              </a:rPr>
              <a:t>étudiants</a:t>
            </a:r>
            <a:r>
              <a:rPr lang="en-GB" sz="1600" b="1" dirty="0" smtClean="0">
                <a:solidFill>
                  <a:srgbClr val="006968"/>
                </a:solidFill>
                <a:latin typeface="Poppins"/>
                <a:ea typeface="+mn-ea"/>
                <a:cs typeface="+mn-cs"/>
              </a:rPr>
              <a:t>: </a:t>
            </a:r>
            <a:r>
              <a:rPr lang="en-GB" sz="1300" b="1" dirty="0" smtClean="0">
                <a:solidFill>
                  <a:srgbClr val="006968"/>
                </a:solidFill>
                <a:latin typeface="Poppins"/>
                <a:ea typeface="+mn-ea"/>
                <a:cs typeface="+mn-cs"/>
              </a:rPr>
              <a:t/>
            </a:r>
            <a:br>
              <a:rPr lang="en-GB" sz="1300" b="1" dirty="0" smtClean="0">
                <a:solidFill>
                  <a:srgbClr val="006968"/>
                </a:solidFill>
                <a:latin typeface="Poppins"/>
                <a:ea typeface="+mn-ea"/>
                <a:cs typeface="+mn-cs"/>
              </a:rPr>
            </a:br>
            <a:r>
              <a:rPr lang="en-GB" sz="1300" b="1" dirty="0" smtClean="0">
                <a:solidFill>
                  <a:srgbClr val="006968"/>
                </a:solidFill>
                <a:latin typeface="Poppins"/>
                <a:ea typeface="+mn-ea"/>
                <a:cs typeface="+mn-cs"/>
              </a:rPr>
              <a:t/>
            </a:r>
            <a:br>
              <a:rPr lang="en-GB" sz="1300" b="1" dirty="0" smtClean="0">
                <a:solidFill>
                  <a:srgbClr val="006968"/>
                </a:solidFill>
                <a:latin typeface="Poppins"/>
                <a:ea typeface="+mn-ea"/>
                <a:cs typeface="+mn-cs"/>
              </a:rPr>
            </a:br>
            <a:r>
              <a:rPr lang="en-GB" sz="1300" b="1" dirty="0" smtClean="0">
                <a:solidFill>
                  <a:srgbClr val="006968"/>
                </a:solidFill>
                <a:latin typeface="Poppins"/>
                <a:ea typeface="+mn-ea"/>
                <a:cs typeface="+mn-cs"/>
              </a:rPr>
              <a:t>- </a:t>
            </a:r>
            <a:r>
              <a:rPr lang="fr-CH" sz="1300" dirty="0" smtClean="0">
                <a:latin typeface="Poppins"/>
              </a:rPr>
              <a:t>Résiliez votre assurance maladie (nationale ou non) avec une attestation d'assurance à demander à UNIQA</a:t>
            </a:r>
            <a:r>
              <a:rPr lang="en-GB" sz="1300" dirty="0" smtClean="0">
                <a:latin typeface="Poppins"/>
                <a:ea typeface="+mn-ea"/>
                <a:cs typeface="+mn-cs"/>
              </a:rPr>
              <a:t>.</a:t>
            </a:r>
            <a:r>
              <a:rPr lang="en-GB" sz="1300" dirty="0" smtClean="0"/>
              <a:t/>
            </a:r>
            <a:br>
              <a:rPr lang="en-GB" sz="1300" dirty="0" smtClean="0"/>
            </a:br>
            <a:r>
              <a:rPr lang="en-GB" sz="1300" b="1" dirty="0" smtClean="0">
                <a:solidFill>
                  <a:srgbClr val="006968"/>
                </a:solidFill>
                <a:latin typeface="Poppins"/>
                <a:ea typeface="+mn-ea"/>
                <a:cs typeface="+mn-cs"/>
              </a:rPr>
              <a:t>- </a:t>
            </a:r>
            <a:r>
              <a:rPr lang="fr-CH" sz="1300" dirty="0" smtClean="0">
                <a:latin typeface="Poppins"/>
                <a:ea typeface="+mn-ea"/>
                <a:cs typeface="+mn-cs"/>
              </a:rPr>
              <a:t>Rendez vos cartes d'assurance et ne les utilisez plus.</a:t>
            </a:r>
            <a:r>
              <a:rPr lang="en-GB" sz="1300" dirty="0" smtClean="0"/>
              <a:t/>
            </a:r>
            <a:br>
              <a:rPr lang="en-GB" sz="1300" dirty="0" smtClean="0"/>
            </a:br>
            <a:r>
              <a:rPr lang="en-GB" sz="1300" dirty="0" smtClean="0"/>
              <a:t/>
            </a:r>
            <a:br>
              <a:rPr lang="en-GB" sz="1300" dirty="0" smtClean="0"/>
            </a:br>
            <a:r>
              <a:rPr lang="fr-CH" sz="1300" dirty="0" smtClean="0"/>
              <a:t/>
            </a:r>
            <a:br>
              <a:rPr lang="fr-CH" sz="1300" dirty="0" smtClean="0"/>
            </a:br>
            <a:r>
              <a:rPr lang="en-GB" sz="1300" dirty="0" smtClean="0">
                <a:solidFill>
                  <a:srgbClr val="006968"/>
                </a:solidFill>
                <a:latin typeface="Poppins"/>
                <a:cs typeface="Times New Roman" panose="02020603050405020304" pitchFamily="18" charset="0"/>
              </a:rPr>
              <a:t>► </a:t>
            </a:r>
            <a:r>
              <a:rPr lang="en-GB" sz="1600" dirty="0" smtClean="0">
                <a:solidFill>
                  <a:srgbClr val="006968"/>
                </a:solidFill>
                <a:latin typeface="Poppins"/>
                <a:cs typeface="Times New Roman" panose="02020603050405020304" pitchFamily="18" charset="0"/>
              </a:rPr>
              <a:t>Pour les </a:t>
            </a:r>
            <a:r>
              <a:rPr lang="fr-CH" sz="1600" dirty="0" smtClean="0">
                <a:solidFill>
                  <a:srgbClr val="006968"/>
                </a:solidFill>
                <a:latin typeface="Poppins"/>
                <a:cs typeface="Times New Roman" panose="02020603050405020304" pitchFamily="18" charset="0"/>
              </a:rPr>
              <a:t>Membres du Personnel </a:t>
            </a:r>
            <a:r>
              <a:rPr lang="fr-CH" sz="1600" b="1" dirty="0" smtClean="0">
                <a:solidFill>
                  <a:srgbClr val="006968"/>
                </a:solidFill>
                <a:latin typeface="Poppins"/>
                <a:cs typeface="Times New Roman" panose="02020603050405020304" pitchFamily="18" charset="0"/>
              </a:rPr>
              <a:t>titulaires</a:t>
            </a:r>
            <a:r>
              <a:rPr lang="fr-CH" sz="1600" dirty="0" smtClean="0">
                <a:solidFill>
                  <a:srgbClr val="006968"/>
                </a:solidFill>
                <a:latin typeface="Poppins"/>
                <a:cs typeface="Times New Roman" panose="02020603050405020304" pitchFamily="18" charset="0"/>
              </a:rPr>
              <a:t> ou </a:t>
            </a:r>
            <a:r>
              <a:rPr lang="fr-CH" sz="1600" b="1" dirty="0" smtClean="0">
                <a:solidFill>
                  <a:srgbClr val="006968"/>
                </a:solidFill>
                <a:latin typeface="Poppins"/>
                <a:cs typeface="Times New Roman" panose="02020603050405020304" pitchFamily="18" charset="0"/>
              </a:rPr>
              <a:t>boursiers</a:t>
            </a:r>
            <a:r>
              <a:rPr lang="fr-CH" sz="1600" dirty="0" smtClean="0">
                <a:solidFill>
                  <a:srgbClr val="006968"/>
                </a:solidFill>
                <a:latin typeface="Poppins"/>
                <a:cs typeface="Times New Roman" panose="02020603050405020304" pitchFamily="18" charset="0"/>
              </a:rPr>
              <a:t> </a:t>
            </a:r>
            <a:r>
              <a:rPr lang="en-GB" sz="1600" b="1" u="sng" dirty="0" err="1" smtClean="0">
                <a:solidFill>
                  <a:srgbClr val="006968"/>
                </a:solidFill>
                <a:latin typeface="Poppins"/>
                <a:ea typeface="+mn-ea"/>
                <a:cs typeface="+mn-cs"/>
              </a:rPr>
              <a:t>uniquement</a:t>
            </a:r>
            <a:r>
              <a:rPr lang="en-GB" sz="1600" dirty="0" smtClean="0">
                <a:solidFill>
                  <a:srgbClr val="006968"/>
                </a:solidFill>
                <a:latin typeface="Poppins"/>
                <a:ea typeface="+mn-ea"/>
                <a:cs typeface="+mn-cs"/>
              </a:rPr>
              <a:t> qui </a:t>
            </a:r>
            <a:r>
              <a:rPr lang="en-GB" sz="1600" dirty="0" err="1" smtClean="0">
                <a:solidFill>
                  <a:srgbClr val="006968"/>
                </a:solidFill>
                <a:latin typeface="Poppins"/>
                <a:ea typeface="+mn-ea"/>
                <a:cs typeface="+mn-cs"/>
              </a:rPr>
              <a:t>ont</a:t>
            </a:r>
            <a:r>
              <a:rPr lang="en-GB" sz="1600" dirty="0" smtClean="0">
                <a:solidFill>
                  <a:srgbClr val="006968"/>
                </a:solidFill>
                <a:latin typeface="Poppins"/>
                <a:ea typeface="+mn-ea"/>
                <a:cs typeface="+mn-cs"/>
              </a:rPr>
              <a:t> un conjoint : </a:t>
            </a:r>
            <a:br>
              <a:rPr lang="en-GB" sz="1600" dirty="0" smtClean="0">
                <a:solidFill>
                  <a:srgbClr val="006968"/>
                </a:solidFill>
                <a:latin typeface="Poppins"/>
                <a:ea typeface="+mn-ea"/>
                <a:cs typeface="+mn-cs"/>
              </a:rPr>
            </a:br>
            <a:r>
              <a:rPr lang="en-GB" sz="1600" dirty="0" smtClean="0">
                <a:solidFill>
                  <a:srgbClr val="006968"/>
                </a:solidFill>
                <a:latin typeface="Poppins"/>
                <a:ea typeface="+mn-ea"/>
                <a:cs typeface="+mn-cs"/>
              </a:rPr>
              <a:t>   </a:t>
            </a:r>
            <a:r>
              <a:rPr lang="en-GB" sz="1000" dirty="0" smtClean="0">
                <a:solidFill>
                  <a:srgbClr val="006968"/>
                </a:solidFill>
                <a:latin typeface="Poppins"/>
              </a:rPr>
              <a:t>(</a:t>
            </a:r>
            <a:r>
              <a:rPr lang="fr-CH" sz="1000" dirty="0" smtClean="0">
                <a:solidFill>
                  <a:srgbClr val="006968"/>
                </a:solidFill>
                <a:latin typeface="Poppins"/>
              </a:rPr>
              <a:t>Les étudiants ne sont pas soumis à l'obligation de remplir une SHIPID.</a:t>
            </a:r>
            <a:r>
              <a:rPr lang="en-GB" sz="1000" dirty="0" smtClean="0">
                <a:solidFill>
                  <a:srgbClr val="006968"/>
                </a:solidFill>
                <a:latin typeface="Poppins"/>
              </a:rPr>
              <a:t>)</a:t>
            </a:r>
            <a:r>
              <a:rPr lang="en-GB" sz="1300" dirty="0" smtClean="0">
                <a:solidFill>
                  <a:srgbClr val="006968"/>
                </a:solidFill>
                <a:latin typeface="Poppins"/>
              </a:rPr>
              <a:t/>
            </a:r>
            <a:br>
              <a:rPr lang="en-GB" sz="1300" dirty="0" smtClean="0">
                <a:solidFill>
                  <a:srgbClr val="006968"/>
                </a:solidFill>
                <a:latin typeface="Poppins"/>
              </a:rPr>
            </a:br>
            <a:r>
              <a:rPr lang="en-GB" sz="1300" dirty="0" smtClean="0">
                <a:solidFill>
                  <a:prstClr val="black"/>
                </a:solidFill>
                <a:latin typeface="Poppins"/>
              </a:rPr>
              <a:t/>
            </a:r>
            <a:br>
              <a:rPr lang="en-GB" sz="1300" dirty="0" smtClean="0">
                <a:solidFill>
                  <a:prstClr val="black"/>
                </a:solidFill>
                <a:latin typeface="Poppins"/>
              </a:rPr>
            </a:br>
            <a:r>
              <a:rPr lang="en-GB" sz="1300" b="1" u="sng" dirty="0" err="1" smtClean="0">
                <a:solidFill>
                  <a:prstClr val="black"/>
                </a:solidFill>
                <a:latin typeface="Poppins"/>
              </a:rPr>
              <a:t>Remplir</a:t>
            </a:r>
            <a:r>
              <a:rPr lang="en-GB" sz="1300" dirty="0" smtClean="0">
                <a:solidFill>
                  <a:prstClr val="black"/>
                </a:solidFill>
                <a:latin typeface="Poppins"/>
              </a:rPr>
              <a:t> </a:t>
            </a:r>
            <a:r>
              <a:rPr lang="en-GB" sz="1300" dirty="0" err="1" smtClean="0">
                <a:solidFill>
                  <a:prstClr val="black"/>
                </a:solidFill>
                <a:latin typeface="Poppins"/>
              </a:rPr>
              <a:t>une</a:t>
            </a:r>
            <a:r>
              <a:rPr lang="en-GB" sz="1300" dirty="0" smtClean="0">
                <a:solidFill>
                  <a:prstClr val="black"/>
                </a:solidFill>
                <a:latin typeface="Poppins"/>
              </a:rPr>
              <a:t> </a:t>
            </a:r>
            <a:r>
              <a:rPr lang="en-GB" sz="1300" b="1" dirty="0" smtClean="0">
                <a:solidFill>
                  <a:srgbClr val="006968"/>
                </a:solidFill>
                <a:latin typeface="Poppins"/>
                <a:hlinkClick r:id="rId3"/>
              </a:rPr>
              <a:t>SHIPID</a:t>
            </a:r>
            <a:r>
              <a:rPr lang="en-GB" sz="1300" b="1" dirty="0" smtClean="0">
                <a:solidFill>
                  <a:prstClr val="black"/>
                </a:solidFill>
                <a:latin typeface="Poppins"/>
              </a:rPr>
              <a:t> </a:t>
            </a:r>
            <a:r>
              <a:rPr lang="en-GB" sz="1300" dirty="0" smtClean="0">
                <a:solidFill>
                  <a:prstClr val="black"/>
                </a:solidFill>
                <a:latin typeface="Poppins"/>
              </a:rPr>
              <a:t>(</a:t>
            </a:r>
            <a:r>
              <a:rPr lang="fr-CH" sz="1300" i="1" dirty="0">
                <a:solidFill>
                  <a:prstClr val="black"/>
                </a:solidFill>
                <a:latin typeface="Poppins"/>
              </a:rPr>
              <a:t>Déclaration d'Assurance maladie et Revenu Professionnel du Conjoint</a:t>
            </a:r>
            <a:r>
              <a:rPr lang="en-GB" sz="1300" dirty="0" smtClean="0">
                <a:solidFill>
                  <a:prstClr val="black"/>
                </a:solidFill>
                <a:latin typeface="Poppins"/>
              </a:rPr>
              <a:t>) </a:t>
            </a:r>
            <a:r>
              <a:rPr lang="en-GB" sz="1300" dirty="0">
                <a:latin typeface="Poppins"/>
              </a:rPr>
              <a:t>sous EDH pour </a:t>
            </a:r>
            <a:r>
              <a:rPr lang="en-GB" sz="1300" dirty="0" err="1">
                <a:latin typeface="Poppins"/>
              </a:rPr>
              <a:t>déclarer</a:t>
            </a:r>
            <a:r>
              <a:rPr lang="en-GB" sz="1300" dirty="0">
                <a:latin typeface="Poppins"/>
              </a:rPr>
              <a:t> le </a:t>
            </a:r>
            <a:r>
              <a:rPr lang="en-GB" sz="1300" dirty="0" err="1">
                <a:latin typeface="Poppins"/>
              </a:rPr>
              <a:t>statut</a:t>
            </a:r>
            <a:r>
              <a:rPr lang="en-GB" sz="1300" dirty="0">
                <a:latin typeface="Poppins"/>
              </a:rPr>
              <a:t> du conjoint. </a:t>
            </a:r>
            <a:r>
              <a:rPr lang="en-GB" sz="1300" dirty="0" smtClean="0">
                <a:solidFill>
                  <a:prstClr val="black"/>
                </a:solidFill>
                <a:latin typeface="Poppins"/>
              </a:rPr>
              <a:t/>
            </a:r>
            <a:br>
              <a:rPr lang="en-GB" sz="1300" dirty="0" smtClean="0">
                <a:solidFill>
                  <a:prstClr val="black"/>
                </a:solidFill>
                <a:latin typeface="Poppins"/>
              </a:rPr>
            </a:br>
            <a:r>
              <a:rPr lang="en-GB" sz="1300" dirty="0" smtClean="0">
                <a:solidFill>
                  <a:prstClr val="black"/>
                </a:solidFill>
                <a:latin typeface="Poppins"/>
              </a:rPr>
              <a:t/>
            </a:r>
            <a:br>
              <a:rPr lang="en-GB" sz="1300" dirty="0" smtClean="0">
                <a:solidFill>
                  <a:prstClr val="black"/>
                </a:solidFill>
                <a:latin typeface="Poppins"/>
              </a:rPr>
            </a:br>
            <a:r>
              <a:rPr lang="en-GB" sz="1300" dirty="0" smtClean="0">
                <a:solidFill>
                  <a:prstClr val="black"/>
                </a:solidFill>
                <a:latin typeface="Poppins"/>
              </a:rPr>
              <a:t/>
            </a:r>
            <a:br>
              <a:rPr lang="en-GB" sz="1300" dirty="0" smtClean="0">
                <a:solidFill>
                  <a:prstClr val="black"/>
                </a:solidFill>
                <a:latin typeface="Poppins"/>
              </a:rPr>
            </a:br>
            <a:r>
              <a:rPr lang="en-GB" sz="1300" dirty="0" smtClean="0">
                <a:solidFill>
                  <a:prstClr val="black"/>
                </a:solidFill>
                <a:latin typeface="Poppins"/>
              </a:rPr>
              <a:t/>
            </a:r>
            <a:br>
              <a:rPr lang="en-GB" sz="1300" dirty="0" smtClean="0">
                <a:solidFill>
                  <a:prstClr val="black"/>
                </a:solidFill>
                <a:latin typeface="Poppins"/>
              </a:rPr>
            </a:br>
            <a:r>
              <a:rPr lang="en-GB" sz="1300" dirty="0" err="1" smtClean="0">
                <a:latin typeface="Poppins"/>
              </a:rPr>
              <a:t>Puis</a:t>
            </a:r>
            <a:r>
              <a:rPr lang="en-GB" sz="1300" dirty="0" smtClean="0">
                <a:latin typeface="Poppins"/>
              </a:rPr>
              <a:t> </a:t>
            </a:r>
            <a:r>
              <a:rPr lang="en-GB" sz="1300" b="1" u="sng" dirty="0" smtClean="0">
                <a:solidFill>
                  <a:srgbClr val="006968"/>
                </a:solidFill>
                <a:latin typeface="Poppins"/>
              </a:rPr>
              <a:t>tout </a:t>
            </a:r>
            <a:r>
              <a:rPr lang="en-GB" sz="1300" b="1" u="sng" dirty="0" err="1" smtClean="0">
                <a:solidFill>
                  <a:srgbClr val="006968"/>
                </a:solidFill>
                <a:latin typeface="Poppins"/>
              </a:rPr>
              <a:t>changement</a:t>
            </a:r>
            <a:r>
              <a:rPr lang="en-GB" sz="1300" b="1" dirty="0" smtClean="0">
                <a:solidFill>
                  <a:srgbClr val="006968"/>
                </a:solidFill>
                <a:latin typeface="Poppins"/>
              </a:rPr>
              <a:t> </a:t>
            </a:r>
            <a:r>
              <a:rPr lang="en-GB" sz="1300" dirty="0" smtClean="0">
                <a:latin typeface="Poppins"/>
                <a:ea typeface="+mn-ea"/>
                <a:cs typeface="+mn-cs"/>
              </a:rPr>
              <a:t>d</a:t>
            </a:r>
            <a:r>
              <a:rPr lang="fr-CH" sz="1300" dirty="0" smtClean="0">
                <a:latin typeface="Poppins"/>
                <a:ea typeface="+mn-ea"/>
                <a:cs typeface="+mn-cs"/>
              </a:rPr>
              <a:t>e </a:t>
            </a:r>
            <a:r>
              <a:rPr lang="fr-CH" sz="1300" b="1" dirty="0">
                <a:latin typeface="Poppins"/>
                <a:ea typeface="+mn-ea"/>
                <a:cs typeface="+mn-cs"/>
              </a:rPr>
              <a:t>revenus bruts du conjoint </a:t>
            </a:r>
            <a:r>
              <a:rPr lang="fr-CH" sz="1300" dirty="0">
                <a:latin typeface="Poppins"/>
                <a:ea typeface="+mn-ea"/>
                <a:cs typeface="+mn-cs"/>
              </a:rPr>
              <a:t>ou </a:t>
            </a:r>
            <a:r>
              <a:rPr lang="fr-CH" sz="1300" dirty="0" smtClean="0">
                <a:latin typeface="Poppins"/>
                <a:ea typeface="+mn-ea"/>
                <a:cs typeface="+mn-cs"/>
              </a:rPr>
              <a:t>de </a:t>
            </a:r>
            <a:r>
              <a:rPr lang="fr-CH" sz="1300" dirty="0">
                <a:latin typeface="Poppins"/>
                <a:ea typeface="+mn-ea"/>
                <a:cs typeface="+mn-cs"/>
              </a:rPr>
              <a:t>sa </a:t>
            </a:r>
            <a:r>
              <a:rPr lang="fr-CH" sz="1300" b="1" dirty="0">
                <a:latin typeface="Poppins"/>
                <a:ea typeface="+mn-ea"/>
                <a:cs typeface="+mn-cs"/>
              </a:rPr>
              <a:t>situation en matière d'assurance maladie </a:t>
            </a:r>
            <a:r>
              <a:rPr lang="fr-CH" sz="1300" dirty="0">
                <a:latin typeface="Poppins"/>
                <a:ea typeface="+mn-ea"/>
                <a:cs typeface="+mn-cs"/>
              </a:rPr>
              <a:t>doit être déclaré à l'Organisation</a:t>
            </a:r>
            <a:r>
              <a:rPr lang="fr-CH" sz="1300" dirty="0" smtClean="0">
                <a:latin typeface="Poppins"/>
                <a:ea typeface="+mn-ea"/>
                <a:cs typeface="+mn-cs"/>
              </a:rPr>
              <a:t>.</a:t>
            </a:r>
            <a:r>
              <a:rPr lang="en-GB" sz="1300" dirty="0" smtClean="0">
                <a:solidFill>
                  <a:srgbClr val="006968"/>
                </a:solidFill>
                <a:latin typeface="Poppins"/>
              </a:rPr>
              <a:t/>
            </a:r>
            <a:br>
              <a:rPr lang="en-GB" sz="1300" dirty="0" smtClean="0">
                <a:solidFill>
                  <a:srgbClr val="006968"/>
                </a:solidFill>
                <a:latin typeface="Poppins"/>
              </a:rPr>
            </a:br>
            <a:r>
              <a:rPr lang="en-GB" sz="1300" dirty="0" smtClean="0">
                <a:solidFill>
                  <a:srgbClr val="006968"/>
                </a:solidFill>
                <a:latin typeface="Poppins"/>
              </a:rPr>
              <a:t/>
            </a:r>
            <a:br>
              <a:rPr lang="en-GB" sz="1300" dirty="0" smtClean="0">
                <a:solidFill>
                  <a:srgbClr val="006968"/>
                </a:solidFill>
                <a:latin typeface="Poppins"/>
              </a:rPr>
            </a:br>
            <a:r>
              <a:rPr lang="en-GB" sz="1300" dirty="0" smtClean="0">
                <a:solidFill>
                  <a:srgbClr val="006968"/>
                </a:solidFill>
                <a:latin typeface="Poppins"/>
              </a:rPr>
              <a:t/>
            </a:r>
            <a:br>
              <a:rPr lang="en-GB" sz="1300" dirty="0" smtClean="0">
                <a:solidFill>
                  <a:srgbClr val="006968"/>
                </a:solidFill>
                <a:latin typeface="Poppins"/>
              </a:rPr>
            </a:br>
            <a:r>
              <a:rPr lang="en-GB" sz="1300" dirty="0" smtClean="0">
                <a:solidFill>
                  <a:srgbClr val="006968"/>
                </a:solidFill>
                <a:latin typeface="Poppins"/>
              </a:rPr>
              <a:t/>
            </a:r>
            <a:br>
              <a:rPr lang="en-GB" sz="1300" dirty="0" smtClean="0">
                <a:solidFill>
                  <a:srgbClr val="006968"/>
                </a:solidFill>
                <a:latin typeface="Poppins"/>
              </a:rPr>
            </a:br>
            <a:r>
              <a:rPr lang="fr-CH" sz="1300" b="1" dirty="0">
                <a:solidFill>
                  <a:srgbClr val="006968"/>
                </a:solidFill>
                <a:latin typeface="Poppins"/>
              </a:rPr>
              <a:t>Attention particulière pour les personnes qui veulent s'établir en Suisse ou qui sont déjà établies en Suisse</a:t>
            </a:r>
            <a:r>
              <a:rPr lang="fr-CH" sz="1300" b="1" dirty="0" smtClean="0">
                <a:solidFill>
                  <a:srgbClr val="006968"/>
                </a:solidFill>
                <a:latin typeface="Poppins"/>
              </a:rPr>
              <a:t>. </a:t>
            </a:r>
            <a:r>
              <a:rPr lang="fr-CH" sz="1300" b="1" dirty="0" smtClean="0">
                <a:solidFill>
                  <a:srgbClr val="006968"/>
                </a:solidFill>
                <a:latin typeface="Poppins"/>
                <a:ea typeface="+mn-ea"/>
                <a:cs typeface="+mn-cs"/>
              </a:rPr>
              <a:t/>
            </a:r>
            <a:br>
              <a:rPr lang="fr-CH" sz="1300" b="1" dirty="0" smtClean="0">
                <a:solidFill>
                  <a:srgbClr val="006968"/>
                </a:solidFill>
                <a:latin typeface="Poppins"/>
                <a:ea typeface="+mn-ea"/>
                <a:cs typeface="+mn-cs"/>
              </a:rPr>
            </a:br>
            <a:r>
              <a:rPr lang="en-US" sz="1300" b="1" dirty="0">
                <a:latin typeface="Poppins"/>
                <a:ea typeface="+mn-ea"/>
                <a:cs typeface="+mn-cs"/>
              </a:rPr>
              <a:t/>
            </a:r>
            <a:br>
              <a:rPr lang="en-US" sz="1300" b="1" dirty="0">
                <a:latin typeface="Poppins"/>
                <a:ea typeface="+mn-ea"/>
                <a:cs typeface="+mn-cs"/>
              </a:rPr>
            </a:br>
            <a:r>
              <a:rPr lang="en-US" sz="1300" dirty="0">
                <a:latin typeface="Poppins"/>
                <a:ea typeface="+mn-ea"/>
                <a:cs typeface="+mn-cs"/>
              </a:rPr>
              <a:t>Les </a:t>
            </a:r>
            <a:r>
              <a:rPr lang="fr-CH" sz="1300" dirty="0">
                <a:latin typeface="Poppins"/>
                <a:ea typeface="+mn-ea"/>
                <a:cs typeface="+mn-cs"/>
              </a:rPr>
              <a:t>membres </a:t>
            </a:r>
            <a:r>
              <a:rPr lang="fr-CH" sz="1300" dirty="0">
                <a:latin typeface="Poppins"/>
                <a:ea typeface="+mn-ea"/>
                <a:cs typeface="+mn-cs"/>
              </a:rPr>
              <a:t>de votre famille sont automatiquement et obligatoirement affiliés </a:t>
            </a:r>
            <a:r>
              <a:rPr lang="fr-CH" sz="1300" dirty="0">
                <a:latin typeface="Poppins"/>
                <a:ea typeface="+mn-ea"/>
                <a:cs typeface="+mn-cs"/>
              </a:rPr>
              <a:t>au CHIS</a:t>
            </a:r>
            <a:r>
              <a:rPr lang="fr-CH" sz="1300" dirty="0">
                <a:latin typeface="Poppins"/>
                <a:ea typeface="+mn-ea"/>
                <a:cs typeface="+mn-cs"/>
              </a:rPr>
              <a:t>. Toutefois, cela ne les dispense pas nécessairement de leurs obligations </a:t>
            </a:r>
            <a:r>
              <a:rPr lang="fr-CH" sz="1300" dirty="0">
                <a:latin typeface="Poppins"/>
                <a:ea typeface="+mn-ea"/>
                <a:cs typeface="+mn-cs"/>
              </a:rPr>
              <a:t>au regard du droit </a:t>
            </a:r>
            <a:r>
              <a:rPr lang="fr-CH" sz="1300" dirty="0">
                <a:latin typeface="Poppins"/>
                <a:ea typeface="+mn-ea"/>
                <a:cs typeface="+mn-cs"/>
              </a:rPr>
              <a:t>suisse découlant du fait qu'ils résident ou s'installent en Suisse. </a:t>
            </a:r>
            <a:r>
              <a:rPr lang="fr-CH" sz="1300" dirty="0">
                <a:latin typeface="Poppins"/>
                <a:ea typeface="+mn-ea"/>
                <a:cs typeface="+mn-cs"/>
              </a:rPr>
              <a:t>Ceci est valable qu'ils aient la </a:t>
            </a:r>
            <a:r>
              <a:rPr lang="fr-CH" sz="1300" b="1" dirty="0">
                <a:latin typeface="Poppins"/>
                <a:ea typeface="+mn-ea"/>
                <a:cs typeface="+mn-cs"/>
              </a:rPr>
              <a:t>nationalité suisse </a:t>
            </a:r>
            <a:r>
              <a:rPr lang="fr-CH" sz="1300" dirty="0">
                <a:latin typeface="Poppins"/>
                <a:ea typeface="+mn-ea"/>
                <a:cs typeface="+mn-cs"/>
              </a:rPr>
              <a:t>ou qu'ils soient </a:t>
            </a:r>
            <a:r>
              <a:rPr lang="fr-CH" sz="1300" b="1" dirty="0">
                <a:latin typeface="Poppins"/>
                <a:ea typeface="+mn-ea"/>
                <a:cs typeface="+mn-cs"/>
              </a:rPr>
              <a:t>titulaires </a:t>
            </a:r>
            <a:r>
              <a:rPr lang="fr-CH" sz="1300" b="1" dirty="0" smtClean="0">
                <a:latin typeface="Poppins"/>
                <a:ea typeface="+mn-ea"/>
                <a:cs typeface="+mn-cs"/>
              </a:rPr>
              <a:t>d'un permis de séjour de type B ou C</a:t>
            </a:r>
            <a:r>
              <a:rPr lang="fr-CH" sz="1300" dirty="0" smtClean="0">
                <a:latin typeface="Poppins"/>
                <a:ea typeface="+mn-ea"/>
                <a:cs typeface="+mn-cs"/>
              </a:rPr>
              <a:t>. </a:t>
            </a:r>
            <a:r>
              <a:rPr lang="fr-CH" sz="1300" dirty="0">
                <a:latin typeface="Poppins"/>
                <a:ea typeface="+mn-ea"/>
                <a:cs typeface="+mn-cs"/>
              </a:rPr>
              <a:t>Dans ce cas, ils deviennent ou restent soumis à l'obligation de contracter une assurance en Suisse auprès d'un assureur </a:t>
            </a:r>
            <a:r>
              <a:rPr lang="fr-CH" sz="1300" dirty="0" smtClean="0">
                <a:latin typeface="Poppins"/>
                <a:ea typeface="+mn-ea"/>
                <a:cs typeface="+mn-cs"/>
              </a:rPr>
              <a:t>LAMal, </a:t>
            </a:r>
            <a:r>
              <a:rPr lang="fr-CH" sz="1300" dirty="0">
                <a:latin typeface="Poppins"/>
                <a:ea typeface="+mn-ea"/>
                <a:cs typeface="+mn-cs"/>
              </a:rPr>
              <a:t>sauf s'ils en demandent l'exemption</a:t>
            </a:r>
            <a:r>
              <a:rPr lang="fr-CH" sz="1300" dirty="0">
                <a:latin typeface="Poppins"/>
                <a:ea typeface="+mn-ea"/>
                <a:cs typeface="+mn-cs"/>
              </a:rPr>
              <a:t>.</a:t>
            </a:r>
            <a:br>
              <a:rPr lang="fr-CH" sz="1300" dirty="0">
                <a:latin typeface="Poppins"/>
                <a:ea typeface="+mn-ea"/>
                <a:cs typeface="+mn-cs"/>
              </a:rPr>
            </a:br>
            <a:r>
              <a:rPr lang="fr-CH" sz="1400" dirty="0"/>
              <a:t/>
            </a:r>
            <a:br>
              <a:rPr lang="fr-CH" sz="1400" dirty="0"/>
            </a:br>
            <a:r>
              <a:rPr lang="en-US" sz="1300" dirty="0" smtClean="0">
                <a:latin typeface="Poppins"/>
                <a:ea typeface="+mn-ea"/>
                <a:cs typeface="+mn-cs"/>
              </a:rPr>
              <a:t/>
            </a:r>
            <a:br>
              <a:rPr lang="en-US" sz="1300" dirty="0" smtClean="0">
                <a:latin typeface="Poppins"/>
                <a:ea typeface="+mn-ea"/>
                <a:cs typeface="+mn-cs"/>
              </a:rPr>
            </a:br>
            <a:r>
              <a:rPr lang="fr-CH" sz="1300" dirty="0" smtClean="0">
                <a:solidFill>
                  <a:srgbClr val="006968"/>
                </a:solidFill>
                <a:latin typeface="Poppins"/>
                <a:ea typeface="+mn-ea"/>
                <a:cs typeface="+mn-cs"/>
              </a:rPr>
              <a:t>Vous </a:t>
            </a:r>
            <a:r>
              <a:rPr lang="fr-CH" sz="1300" dirty="0">
                <a:solidFill>
                  <a:srgbClr val="006968"/>
                </a:solidFill>
                <a:latin typeface="Poppins"/>
                <a:ea typeface="+mn-ea"/>
                <a:cs typeface="+mn-cs"/>
              </a:rPr>
              <a:t>avez 3 mois pour demander l'exemption</a:t>
            </a:r>
            <a:r>
              <a:rPr lang="fr-CH" sz="1300" dirty="0" smtClean="0">
                <a:solidFill>
                  <a:srgbClr val="006968"/>
                </a:solidFill>
                <a:latin typeface="Poppins"/>
                <a:ea typeface="+mn-ea"/>
                <a:cs typeface="+mn-cs"/>
              </a:rPr>
              <a:t>.</a:t>
            </a:r>
            <a:endParaRPr lang="fr-CH" sz="1300" dirty="0">
              <a:solidFill>
                <a:srgbClr val="006968"/>
              </a:solidFill>
            </a:endParaRPr>
          </a:p>
        </p:txBody>
      </p:sp>
      <p:sp>
        <p:nvSpPr>
          <p:cNvPr id="11" name="ZoneTexte 18">
            <a:extLst>
              <a:ext uri="{FF2B5EF4-FFF2-40B4-BE49-F238E27FC236}">
                <a16:creationId xmlns:a16="http://schemas.microsoft.com/office/drawing/2014/main" id="{E78EBF1C-3920-42C9-8D9F-E811D57604C0}"/>
              </a:ext>
            </a:extLst>
          </p:cNvPr>
          <p:cNvSpPr txBox="1"/>
          <p:nvPr/>
        </p:nvSpPr>
        <p:spPr>
          <a:xfrm>
            <a:off x="77478" y="9332"/>
            <a:ext cx="3689850" cy="523220"/>
          </a:xfrm>
          <a:prstGeom prst="rect">
            <a:avLst/>
          </a:prstGeom>
          <a:noFill/>
        </p:spPr>
        <p:txBody>
          <a:bodyPr wrap="square">
            <a:spAutoFit/>
          </a:bodyPr>
          <a:lstStyle/>
          <a:p>
            <a:r>
              <a:rPr lang="fr-FR" sz="2800" b="1" dirty="0" smtClean="0">
                <a:solidFill>
                  <a:srgbClr val="006968"/>
                </a:solidFill>
                <a:latin typeface="Georgia" panose="02040502050405020303" pitchFamily="18" charset="0"/>
              </a:rPr>
              <a:t>A votre arrivée</a:t>
            </a:r>
            <a:endParaRPr lang="fr-FR" sz="2800" b="1" dirty="0">
              <a:solidFill>
                <a:srgbClr val="006968"/>
              </a:solidFill>
              <a:latin typeface="Poppins"/>
            </a:endParaRPr>
          </a:p>
        </p:txBody>
      </p:sp>
      <p:sp>
        <p:nvSpPr>
          <p:cNvPr id="12" name="Down Arrow 56">
            <a:extLst>
              <a:ext uri="{FF2B5EF4-FFF2-40B4-BE49-F238E27FC236}">
                <a16:creationId xmlns:a16="http://schemas.microsoft.com/office/drawing/2014/main" id="{66C7ECAC-6692-4400-8D11-241D83593C15}"/>
              </a:ext>
            </a:extLst>
          </p:cNvPr>
          <p:cNvSpPr/>
          <p:nvPr/>
        </p:nvSpPr>
        <p:spPr>
          <a:xfrm>
            <a:off x="1205161" y="2981354"/>
            <a:ext cx="88232" cy="256886"/>
          </a:xfrm>
          <a:prstGeom prst="downArrow">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3312" t="18153" r="64476" b="47377"/>
          <a:stretch/>
        </p:blipFill>
        <p:spPr>
          <a:xfrm>
            <a:off x="3254685" y="36942"/>
            <a:ext cx="452741" cy="468000"/>
          </a:xfrm>
          <a:prstGeom prst="rect">
            <a:avLst/>
          </a:prstGeom>
        </p:spPr>
      </p:pic>
      <p:sp>
        <p:nvSpPr>
          <p:cNvPr id="20"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173193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a:extLst>
              <a:ext uri="{FF2B5EF4-FFF2-40B4-BE49-F238E27FC236}">
                <a16:creationId xmlns:a16="http://schemas.microsoft.com/office/drawing/2014/main" id="{9ECA249B-BD2B-4CFC-AB82-24A335289C23}"/>
              </a:ext>
            </a:extLst>
          </p:cNvPr>
          <p:cNvGrpSpPr/>
          <p:nvPr/>
        </p:nvGrpSpPr>
        <p:grpSpPr>
          <a:xfrm>
            <a:off x="0" y="5932384"/>
            <a:ext cx="12196012" cy="961960"/>
            <a:chOff x="0" y="5911516"/>
            <a:chExt cx="12196012" cy="961960"/>
          </a:xfrm>
        </p:grpSpPr>
        <p:grpSp>
          <p:nvGrpSpPr>
            <p:cNvPr id="7" name="Group 20">
              <a:extLst>
                <a:ext uri="{FF2B5EF4-FFF2-40B4-BE49-F238E27FC236}">
                  <a16:creationId xmlns:a16="http://schemas.microsoft.com/office/drawing/2014/main" id="{0019C8BB-7B77-4DA7-98BD-DC4BB1A96690}"/>
                </a:ext>
              </a:extLst>
            </p:cNvPr>
            <p:cNvGrpSpPr/>
            <p:nvPr/>
          </p:nvGrpSpPr>
          <p:grpSpPr>
            <a:xfrm>
              <a:off x="0" y="5911516"/>
              <a:ext cx="12196012" cy="961960"/>
              <a:chOff x="0" y="5911516"/>
              <a:chExt cx="12196012" cy="961960"/>
            </a:xfrm>
          </p:grpSpPr>
          <p:sp>
            <p:nvSpPr>
              <p:cNvPr id="9" name="Rectangle 8">
                <a:extLst>
                  <a:ext uri="{FF2B5EF4-FFF2-40B4-BE49-F238E27FC236}">
                    <a16:creationId xmlns:a16="http://schemas.microsoft.com/office/drawing/2014/main" id="{D4B67953-72DD-446E-8146-ADAC8BCC8DB1}"/>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a:extLst>
                  <a:ext uri="{FF2B5EF4-FFF2-40B4-BE49-F238E27FC236}">
                    <a16:creationId xmlns:a16="http://schemas.microsoft.com/office/drawing/2014/main" id="{3BCEB8EB-0F8F-4223-B3EB-0E1D0928FDCD}"/>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8" name="Content Placeholder 3">
              <a:extLst>
                <a:ext uri="{FF2B5EF4-FFF2-40B4-BE49-F238E27FC236}">
                  <a16:creationId xmlns:a16="http://schemas.microsoft.com/office/drawing/2014/main" id="{67AC0340-E7C5-4B19-99AC-7293630A39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809" t="20756" r="59734" b="47847"/>
          <a:stretch/>
        </p:blipFill>
        <p:spPr>
          <a:xfrm>
            <a:off x="6666429" y="121562"/>
            <a:ext cx="524573" cy="403712"/>
          </a:xfrm>
          <a:prstGeom prst="rect">
            <a:avLst/>
          </a:prstGeom>
          <a:ln>
            <a:noFill/>
          </a:ln>
        </p:spPr>
      </p:pic>
      <p:sp>
        <p:nvSpPr>
          <p:cNvPr id="2" name="Rectangle 1"/>
          <p:cNvSpPr/>
          <p:nvPr/>
        </p:nvSpPr>
        <p:spPr>
          <a:xfrm>
            <a:off x="0" y="27953"/>
            <a:ext cx="6590266" cy="523220"/>
          </a:xfrm>
          <a:prstGeom prst="rect">
            <a:avLst/>
          </a:prstGeom>
        </p:spPr>
        <p:txBody>
          <a:bodyPr wrap="none">
            <a:spAutoFit/>
          </a:bodyPr>
          <a:lstStyle/>
          <a:p>
            <a:r>
              <a:rPr lang="fr-FR" sz="2800" b="1" dirty="0">
                <a:solidFill>
                  <a:srgbClr val="006968"/>
                </a:solidFill>
                <a:latin typeface="Georgia" panose="02040502050405020303" pitchFamily="18" charset="0"/>
              </a:rPr>
              <a:t>Prestations de l'assurance maladie</a:t>
            </a:r>
            <a:endParaRPr lang="fr-FR" sz="2800" b="1" dirty="0">
              <a:solidFill>
                <a:srgbClr val="006968"/>
              </a:solidFill>
              <a:latin typeface="Georgia" panose="02040502050405020303" pitchFamily="18" charset="0"/>
            </a:endParaRPr>
          </a:p>
        </p:txBody>
      </p:sp>
      <p:sp>
        <p:nvSpPr>
          <p:cNvPr id="3" name="Rectangle 2"/>
          <p:cNvSpPr/>
          <p:nvPr/>
        </p:nvSpPr>
        <p:spPr>
          <a:xfrm>
            <a:off x="184485" y="739174"/>
            <a:ext cx="5411644" cy="4678204"/>
          </a:xfrm>
          <a:prstGeom prst="rect">
            <a:avLst/>
          </a:prstGeom>
        </p:spPr>
        <p:txBody>
          <a:bodyPr wrap="square">
            <a:spAutoFit/>
          </a:bodyPr>
          <a:lstStyle/>
          <a:p>
            <a:pPr algn="ctr"/>
            <a:endParaRPr lang="fr-FR" sz="700" b="1" dirty="0">
              <a:solidFill>
                <a:srgbClr val="006968"/>
              </a:solidFill>
              <a:latin typeface="Georgia" panose="02040502050405020303" pitchFamily="18" charset="0"/>
            </a:endParaRPr>
          </a:p>
          <a:p>
            <a:r>
              <a:rPr lang="en-GB" sz="1200" dirty="0" smtClean="0">
                <a:solidFill>
                  <a:srgbClr val="006968"/>
                </a:solidFill>
                <a:latin typeface="Poppins"/>
                <a:cs typeface="Times New Roman" panose="02020603050405020304" pitchFamily="18" charset="0"/>
              </a:rPr>
              <a:t>►</a:t>
            </a:r>
            <a:r>
              <a:rPr lang="en-GB" dirty="0" smtClean="0">
                <a:solidFill>
                  <a:srgbClr val="006968"/>
                </a:solidFill>
                <a:latin typeface="Poppins"/>
                <a:cs typeface="Times New Roman" panose="02020603050405020304" pitchFamily="18" charset="0"/>
              </a:rPr>
              <a:t> </a:t>
            </a:r>
            <a:r>
              <a:rPr lang="en-GB" sz="1300" dirty="0" smtClean="0">
                <a:latin typeface="Poppins"/>
              </a:rPr>
              <a:t>La couverture </a:t>
            </a:r>
            <a:r>
              <a:rPr lang="en-GB" sz="1300" dirty="0" err="1" smtClean="0">
                <a:latin typeface="Poppins"/>
              </a:rPr>
              <a:t>médicale</a:t>
            </a:r>
            <a:r>
              <a:rPr lang="en-GB" sz="1300" dirty="0" smtClean="0">
                <a:latin typeface="Poppins"/>
              </a:rPr>
              <a:t> </a:t>
            </a:r>
            <a:r>
              <a:rPr lang="en-GB" sz="1300" dirty="0" err="1" smtClean="0">
                <a:latin typeface="Poppins"/>
              </a:rPr>
              <a:t>est</a:t>
            </a:r>
            <a:r>
              <a:rPr lang="en-GB" sz="1300" dirty="0" smtClean="0">
                <a:latin typeface="Poppins"/>
              </a:rPr>
              <a:t> </a:t>
            </a:r>
            <a:r>
              <a:rPr lang="en-GB" sz="1300" b="1" dirty="0" err="1">
                <a:solidFill>
                  <a:srgbClr val="006968"/>
                </a:solidFill>
                <a:latin typeface="Poppins"/>
              </a:rPr>
              <a:t>mondiale</a:t>
            </a:r>
            <a:endParaRPr lang="en-GB" sz="1300" b="1" dirty="0">
              <a:solidFill>
                <a:srgbClr val="006968"/>
              </a:solidFill>
              <a:latin typeface="Poppins"/>
            </a:endParaRPr>
          </a:p>
          <a:p>
            <a:endParaRPr lang="en-GB" sz="1300" dirty="0">
              <a:solidFill>
                <a:srgbClr val="006968"/>
              </a:solidFill>
              <a:latin typeface="Poppins"/>
              <a:cs typeface="Times New Roman" panose="02020603050405020304" pitchFamily="18" charset="0"/>
            </a:endParaRPr>
          </a:p>
          <a:p>
            <a:r>
              <a:rPr lang="en-GB" sz="1200" dirty="0" smtClean="0">
                <a:solidFill>
                  <a:srgbClr val="006968"/>
                </a:solidFill>
                <a:latin typeface="Poppins"/>
                <a:cs typeface="Times New Roman" panose="02020603050405020304" pitchFamily="18" charset="0"/>
              </a:rPr>
              <a:t>►</a:t>
            </a:r>
            <a:r>
              <a:rPr lang="en-GB" sz="1300" dirty="0" smtClean="0">
                <a:solidFill>
                  <a:srgbClr val="006968"/>
                </a:solidFill>
                <a:latin typeface="Poppins"/>
                <a:cs typeface="Times New Roman" panose="02020603050405020304" pitchFamily="18" charset="0"/>
              </a:rPr>
              <a:t> </a:t>
            </a:r>
            <a:r>
              <a:rPr lang="fr-CH" sz="1300" dirty="0">
                <a:latin typeface="Poppins"/>
              </a:rPr>
              <a:t>La liste des prestations, le détail des taux de remboursement et les plafonds de dépenses figurent à</a:t>
            </a:r>
            <a:r>
              <a:rPr lang="fr-CH" sz="1300" dirty="0">
                <a:latin typeface="Poppins"/>
              </a:rPr>
              <a:t> </a:t>
            </a:r>
            <a:r>
              <a:rPr lang="fr-CH" sz="1300" dirty="0">
                <a:latin typeface="Poppins"/>
              </a:rPr>
              <a:t>l</a:t>
            </a:r>
            <a:r>
              <a:rPr lang="fr-CH" sz="1300" dirty="0" smtClean="0">
                <a:latin typeface="Poppins"/>
              </a:rPr>
              <a:t>‘ </a:t>
            </a:r>
            <a:r>
              <a:rPr lang="fr-CH" sz="1300" b="1" dirty="0">
                <a:solidFill>
                  <a:srgbClr val="006968"/>
                </a:solidFill>
                <a:latin typeface="Poppins"/>
              </a:rPr>
              <a:t>Annexe</a:t>
            </a:r>
            <a:r>
              <a:rPr lang="fr-CH" sz="1300" dirty="0" smtClean="0">
                <a:latin typeface="Poppins"/>
              </a:rPr>
              <a:t> </a:t>
            </a:r>
            <a:r>
              <a:rPr lang="fr-CH" sz="1300" b="1" dirty="0">
                <a:solidFill>
                  <a:srgbClr val="006968"/>
                </a:solidFill>
                <a:latin typeface="Poppins"/>
              </a:rPr>
              <a:t>I </a:t>
            </a:r>
            <a:r>
              <a:rPr lang="fr-CH" sz="1300" dirty="0">
                <a:latin typeface="Poppins"/>
              </a:rPr>
              <a:t>du règlement du CHIS.</a:t>
            </a:r>
          </a:p>
          <a:p>
            <a:endParaRPr lang="en-GB" sz="1300" b="1" dirty="0">
              <a:solidFill>
                <a:srgbClr val="006968"/>
              </a:solidFill>
              <a:latin typeface="Poppins"/>
            </a:endParaRPr>
          </a:p>
          <a:p>
            <a:r>
              <a:rPr lang="en-GB" sz="1200" b="1" dirty="0">
                <a:solidFill>
                  <a:srgbClr val="006968"/>
                </a:solidFill>
                <a:latin typeface="Poppins"/>
              </a:rPr>
              <a:t>► </a:t>
            </a:r>
            <a:r>
              <a:rPr lang="fr-CH" sz="1300" dirty="0">
                <a:latin typeface="Poppins"/>
              </a:rPr>
              <a:t>Taux de remboursement </a:t>
            </a:r>
            <a:r>
              <a:rPr lang="fr-CH" sz="1300" dirty="0">
                <a:latin typeface="Poppins"/>
              </a:rPr>
              <a:t>selon la </a:t>
            </a:r>
            <a:r>
              <a:rPr lang="fr-CH" sz="1300" b="1" dirty="0" smtClean="0">
                <a:solidFill>
                  <a:srgbClr val="006968"/>
                </a:solidFill>
                <a:latin typeface="Poppins"/>
              </a:rPr>
              <a:t>Règle générale </a:t>
            </a:r>
            <a:endParaRPr lang="fr-CH" sz="1300" b="1" dirty="0">
              <a:solidFill>
                <a:srgbClr val="006968"/>
              </a:solidFill>
              <a:latin typeface="Poppins"/>
            </a:endParaRPr>
          </a:p>
          <a:p>
            <a:endParaRPr lang="en-GB" sz="1300" b="1" dirty="0">
              <a:solidFill>
                <a:srgbClr val="006968"/>
              </a:solidFill>
              <a:latin typeface="Poppins"/>
            </a:endParaRPr>
          </a:p>
          <a:p>
            <a:endParaRPr lang="fr-CH"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endParaRPr lang="en-GB" sz="1300" b="1" dirty="0">
              <a:solidFill>
                <a:srgbClr val="006968"/>
              </a:solidFill>
              <a:latin typeface="Poppins"/>
              <a:cs typeface="Times New Roman" panose="02020603050405020304" pitchFamily="18" charset="0"/>
            </a:endParaRPr>
          </a:p>
          <a:p>
            <a:r>
              <a:rPr lang="en-GB" sz="1000" dirty="0">
                <a:solidFill>
                  <a:srgbClr val="006968"/>
                </a:solidFill>
                <a:latin typeface="Poppins"/>
                <a:cs typeface="Times New Roman" panose="02020603050405020304" pitchFamily="18" charset="0"/>
              </a:rPr>
              <a:t>►</a:t>
            </a:r>
            <a:r>
              <a:rPr lang="en-GB" sz="1300" dirty="0">
                <a:solidFill>
                  <a:srgbClr val="006968"/>
                </a:solidFill>
                <a:latin typeface="Poppins"/>
                <a:cs typeface="Times New Roman" panose="02020603050405020304" pitchFamily="18" charset="0"/>
              </a:rPr>
              <a:t> </a:t>
            </a:r>
            <a:r>
              <a:rPr lang="en-GB" sz="1300" b="1" dirty="0" smtClean="0">
                <a:solidFill>
                  <a:srgbClr val="006968"/>
                </a:solidFill>
                <a:latin typeface="Poppins"/>
              </a:rPr>
              <a:t>Bonus de </a:t>
            </a:r>
            <a:r>
              <a:rPr lang="en-GB" sz="1300" b="1" dirty="0" err="1" smtClean="0">
                <a:solidFill>
                  <a:srgbClr val="006968"/>
                </a:solidFill>
                <a:latin typeface="Poppins"/>
              </a:rPr>
              <a:t>remboursement</a:t>
            </a:r>
            <a:endParaRPr lang="en-GB" sz="1300" b="1" dirty="0" smtClean="0">
              <a:solidFill>
                <a:srgbClr val="006968"/>
              </a:solidFill>
              <a:latin typeface="Poppins"/>
            </a:endParaRPr>
          </a:p>
          <a:p>
            <a:r>
              <a:rPr lang="en-GB" sz="1300" dirty="0">
                <a:latin typeface="Poppins"/>
              </a:rPr>
              <a:t/>
            </a:r>
            <a:br>
              <a:rPr lang="en-GB" sz="1300" dirty="0">
                <a:latin typeface="Poppins"/>
              </a:rPr>
            </a:br>
            <a:r>
              <a:rPr lang="fr-CH" sz="1300" dirty="0" smtClean="0">
                <a:latin typeface="Poppins"/>
              </a:rPr>
              <a:t>Si </a:t>
            </a:r>
            <a:r>
              <a:rPr lang="fr-CH" sz="1300" dirty="0">
                <a:latin typeface="Poppins"/>
              </a:rPr>
              <a:t>vous vous rendez en France ou dans l'un des États membres du CERN (tous, sauf le Danemark, la Norvège et la Suisse) pour consulter un médecin, acheter des médicaments, faire des analyses ou </a:t>
            </a:r>
            <a:r>
              <a:rPr lang="fr-CH" sz="1300" dirty="0" smtClean="0">
                <a:latin typeface="Poppins"/>
              </a:rPr>
              <a:t>autres soins médicaux, le taux de remboursement sera de </a:t>
            </a:r>
            <a:r>
              <a:rPr lang="fr-CH" sz="1300" dirty="0">
                <a:latin typeface="Poppins"/>
              </a:rPr>
              <a:t>85 % au lieu de 80 % ou </a:t>
            </a:r>
            <a:r>
              <a:rPr lang="fr-CH" sz="1300" dirty="0" smtClean="0">
                <a:latin typeface="Poppins"/>
              </a:rPr>
              <a:t>de </a:t>
            </a:r>
            <a:r>
              <a:rPr lang="fr-CH" sz="1300" dirty="0">
                <a:latin typeface="Poppins"/>
              </a:rPr>
              <a:t>95 % au lieu de 90 %.</a:t>
            </a:r>
            <a:endParaRPr lang="en-GB" sz="1300" dirty="0">
              <a:latin typeface="Poppins"/>
            </a:endParaRPr>
          </a:p>
        </p:txBody>
      </p:sp>
      <p:sp>
        <p:nvSpPr>
          <p:cNvPr id="4" name="Rectangle 3"/>
          <p:cNvSpPr/>
          <p:nvPr/>
        </p:nvSpPr>
        <p:spPr>
          <a:xfrm>
            <a:off x="6096000" y="820561"/>
            <a:ext cx="6096000" cy="1708160"/>
          </a:xfrm>
          <a:prstGeom prst="rect">
            <a:avLst/>
          </a:prstGeom>
          <a:solidFill>
            <a:schemeClr val="bg1"/>
          </a:solidFill>
          <a:ln w="28575" cmpd="dbl">
            <a:noFill/>
          </a:ln>
        </p:spPr>
        <p:txBody>
          <a:bodyPr wrap="square" rtlCol="0">
            <a:spAutoFit/>
          </a:bodyPr>
          <a:lstStyle/>
          <a:p>
            <a:r>
              <a:rPr lang="en-GB" sz="1300" b="1" dirty="0">
                <a:solidFill>
                  <a:srgbClr val="006968"/>
                </a:solidFill>
                <a:latin typeface="Poppins"/>
              </a:rPr>
              <a:t>►</a:t>
            </a:r>
            <a:r>
              <a:rPr lang="en-GB" sz="1400" b="1" dirty="0">
                <a:solidFill>
                  <a:srgbClr val="006968"/>
                </a:solidFill>
                <a:latin typeface="Poppins"/>
              </a:rPr>
              <a:t> </a:t>
            </a:r>
            <a:r>
              <a:rPr lang="en-GB" sz="1300" b="1" dirty="0" err="1" smtClean="0">
                <a:solidFill>
                  <a:srgbClr val="006968"/>
                </a:solidFill>
                <a:latin typeface="Poppins"/>
              </a:rPr>
              <a:t>Remboursement</a:t>
            </a:r>
            <a:r>
              <a:rPr lang="en-GB" sz="1300" b="1" dirty="0" smtClean="0">
                <a:solidFill>
                  <a:srgbClr val="006968"/>
                </a:solidFill>
                <a:latin typeface="Poppins"/>
              </a:rPr>
              <a:t> des </a:t>
            </a:r>
            <a:r>
              <a:rPr lang="en-GB" sz="1300" b="1" dirty="0" err="1" smtClean="0">
                <a:solidFill>
                  <a:srgbClr val="006968"/>
                </a:solidFill>
                <a:latin typeface="Poppins"/>
              </a:rPr>
              <a:t>frais</a:t>
            </a:r>
            <a:r>
              <a:rPr lang="en-GB" sz="1300" b="1" dirty="0" smtClean="0">
                <a:solidFill>
                  <a:srgbClr val="006968"/>
                </a:solidFill>
                <a:latin typeface="Poppins"/>
              </a:rPr>
              <a:t> </a:t>
            </a:r>
            <a:r>
              <a:rPr lang="en-GB" sz="1300" b="1" dirty="0" err="1" smtClean="0">
                <a:solidFill>
                  <a:srgbClr val="006968"/>
                </a:solidFill>
                <a:latin typeface="Poppins"/>
              </a:rPr>
              <a:t>médicaux</a:t>
            </a:r>
            <a:endParaRPr lang="en-GB" sz="1300" b="1" dirty="0">
              <a:solidFill>
                <a:srgbClr val="006968"/>
              </a:solidFill>
              <a:latin typeface="Poppins"/>
            </a:endParaRPr>
          </a:p>
          <a:p>
            <a:endParaRPr lang="en-GB" sz="1300" b="1" dirty="0">
              <a:solidFill>
                <a:srgbClr val="006968"/>
              </a:solidFill>
              <a:latin typeface="Poppins"/>
            </a:endParaRPr>
          </a:p>
          <a:p>
            <a:r>
              <a:rPr lang="fr-CH" sz="1300" dirty="0">
                <a:latin typeface="Poppins"/>
              </a:rPr>
              <a:t>Vous payez d'abord le prestataire de soins de santé puis vous envoyez vos factures médicales avec la preuve de paiement à UNIQA qui </a:t>
            </a:r>
            <a:r>
              <a:rPr lang="fr-CH" sz="1300" dirty="0" smtClean="0">
                <a:latin typeface="Poppins"/>
              </a:rPr>
              <a:t>procédera au remboursement.</a:t>
            </a:r>
          </a:p>
          <a:p>
            <a:endParaRPr lang="fr-CH" sz="1300" dirty="0">
              <a:latin typeface="Poppins"/>
            </a:endParaRPr>
          </a:p>
          <a:p>
            <a:r>
              <a:rPr lang="fr-CH" sz="1300" dirty="0">
                <a:latin typeface="Poppins"/>
              </a:rPr>
              <a:t>Il n'y a pas de tiers payant, sauf pour les hospitalisations dans les hôpitaux publics et privés agréés</a:t>
            </a:r>
            <a:r>
              <a:rPr lang="fr-CH" sz="1300" dirty="0" smtClean="0">
                <a:latin typeface="Poppins"/>
              </a:rPr>
              <a:t>.</a:t>
            </a:r>
            <a:endParaRPr lang="en-GB" sz="1300" dirty="0">
              <a:latin typeface="Poppins"/>
            </a:endParaRPr>
          </a:p>
        </p:txBody>
      </p:sp>
      <p:graphicFrame>
        <p:nvGraphicFramePr>
          <p:cNvPr id="24" name="Table 23"/>
          <p:cNvGraphicFramePr>
            <a:graphicFrameLocks noGrp="1"/>
          </p:cNvGraphicFramePr>
          <p:nvPr>
            <p:extLst>
              <p:ext uri="{D42A27DB-BD31-4B8C-83A1-F6EECF244321}">
                <p14:modId xmlns:p14="http://schemas.microsoft.com/office/powerpoint/2010/main" val="1398715449"/>
              </p:ext>
            </p:extLst>
          </p:nvPr>
        </p:nvGraphicFramePr>
        <p:xfrm>
          <a:off x="551178" y="2446521"/>
          <a:ext cx="4097503" cy="1163085"/>
        </p:xfrm>
        <a:graphic>
          <a:graphicData uri="http://schemas.openxmlformats.org/drawingml/2006/table">
            <a:tbl>
              <a:tblPr firstRow="1" bandRow="1">
                <a:tableStyleId>{5C22544A-7EE6-4342-B048-85BDC9FD1C3A}</a:tableStyleId>
              </a:tblPr>
              <a:tblGrid>
                <a:gridCol w="2582174">
                  <a:extLst>
                    <a:ext uri="{9D8B030D-6E8A-4147-A177-3AD203B41FA5}">
                      <a16:colId xmlns:a16="http://schemas.microsoft.com/office/drawing/2014/main" val="4274112278"/>
                    </a:ext>
                  </a:extLst>
                </a:gridCol>
                <a:gridCol w="1515329">
                  <a:extLst>
                    <a:ext uri="{9D8B030D-6E8A-4147-A177-3AD203B41FA5}">
                      <a16:colId xmlns:a16="http://schemas.microsoft.com/office/drawing/2014/main" val="4259765544"/>
                    </a:ext>
                  </a:extLst>
                </a:gridCol>
              </a:tblGrid>
              <a:tr h="368853">
                <a:tc>
                  <a:txBody>
                    <a:bodyPr/>
                    <a:lstStyle/>
                    <a:p>
                      <a:pPr algn="ctr" fontAlgn="t"/>
                      <a:r>
                        <a:rPr lang="fr-CH" sz="800" b="1" dirty="0" smtClean="0">
                          <a:solidFill>
                            <a:srgbClr val="BCE4FA"/>
                          </a:solidFill>
                          <a:latin typeface="Poppins"/>
                        </a:rPr>
                        <a:t>Frais à Charge de l’Assuré (FCA) cumulés</a:t>
                      </a:r>
                      <a:endParaRPr lang="fr-CH" sz="800" dirty="0">
                        <a:solidFill>
                          <a:srgbClr val="BCE4FA"/>
                        </a:solidFill>
                        <a:latin typeface="Poppins"/>
                      </a:endParaRPr>
                    </a:p>
                  </a:txBody>
                  <a:tcPr anchor="ctr">
                    <a:solidFill>
                      <a:srgbClr val="00696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sz="800" b="1" dirty="0" smtClean="0">
                          <a:solidFill>
                            <a:srgbClr val="BCE4FA"/>
                          </a:solidFill>
                          <a:latin typeface="Poppins"/>
                        </a:rPr>
                        <a:t>Taux de remboursement</a:t>
                      </a:r>
                      <a:endParaRPr lang="fr-CH" sz="800" dirty="0">
                        <a:solidFill>
                          <a:srgbClr val="BCE4FA"/>
                        </a:solidFill>
                        <a:latin typeface="Poppins"/>
                      </a:endParaRPr>
                    </a:p>
                  </a:txBody>
                  <a:tcPr anchor="ctr">
                    <a:solidFill>
                      <a:srgbClr val="006968"/>
                    </a:solidFill>
                  </a:tcPr>
                </a:tc>
                <a:extLst>
                  <a:ext uri="{0D108BD9-81ED-4DB2-BD59-A6C34878D82A}">
                    <a16:rowId xmlns:a16="http://schemas.microsoft.com/office/drawing/2014/main" val="1945072880"/>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Jusqu’à 500 </a:t>
                      </a:r>
                      <a:r>
                        <a:rPr lang="fr-CH" sz="800" dirty="0">
                          <a:solidFill>
                            <a:srgbClr val="006968"/>
                          </a:solidFill>
                          <a:latin typeface="Poppins"/>
                        </a:rPr>
                        <a:t>CHF </a:t>
                      </a:r>
                      <a:r>
                        <a:rPr lang="fr-CH" sz="800" dirty="0" smtClean="0">
                          <a:solidFill>
                            <a:srgbClr val="006968"/>
                          </a:solidFill>
                          <a:latin typeface="Poppins"/>
                        </a:rPr>
                        <a:t>inclus</a:t>
                      </a:r>
                      <a:endParaRPr lang="fr-CH" sz="800" dirty="0">
                        <a:solidFill>
                          <a:srgbClr val="006968"/>
                        </a:solidFill>
                        <a:latin typeface="Poppins"/>
                      </a:endParaRPr>
                    </a:p>
                  </a:txBody>
                  <a:tcPr>
                    <a:solidFill>
                      <a:srgbClr val="E3F4FD"/>
                    </a:solidFill>
                  </a:tcPr>
                </a:tc>
                <a:tc>
                  <a:txBody>
                    <a:bodyPr/>
                    <a:lstStyle/>
                    <a:p>
                      <a:pPr fontAlgn="t"/>
                      <a:r>
                        <a:rPr lang="fr-CH" sz="800" dirty="0">
                          <a:solidFill>
                            <a:srgbClr val="006968"/>
                          </a:solidFill>
                          <a:latin typeface="Poppins"/>
                        </a:rPr>
                        <a:t>80% </a:t>
                      </a:r>
                    </a:p>
                  </a:txBody>
                  <a:tcPr>
                    <a:solidFill>
                      <a:srgbClr val="E3F4FD"/>
                    </a:solidFill>
                  </a:tcPr>
                </a:tc>
                <a:extLst>
                  <a:ext uri="{0D108BD9-81ED-4DB2-BD59-A6C34878D82A}">
                    <a16:rowId xmlns:a16="http://schemas.microsoft.com/office/drawing/2014/main" val="640074133"/>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de </a:t>
                      </a:r>
                      <a:r>
                        <a:rPr lang="fr-CH" sz="800" dirty="0">
                          <a:solidFill>
                            <a:srgbClr val="006968"/>
                          </a:solidFill>
                          <a:latin typeface="Poppins"/>
                        </a:rPr>
                        <a:t>500 </a:t>
                      </a:r>
                      <a:r>
                        <a:rPr lang="fr-CH" sz="800" dirty="0" smtClean="0">
                          <a:solidFill>
                            <a:srgbClr val="006968"/>
                          </a:solidFill>
                          <a:latin typeface="Poppins"/>
                        </a:rPr>
                        <a:t>CHF à 3 </a:t>
                      </a:r>
                      <a:r>
                        <a:rPr lang="fr-CH" sz="800" dirty="0" smtClean="0">
                          <a:solidFill>
                            <a:srgbClr val="006968"/>
                          </a:solidFill>
                          <a:latin typeface="Poppins"/>
                        </a:rPr>
                        <a:t>000 CHF </a:t>
                      </a:r>
                      <a:r>
                        <a:rPr lang="fr-CH" sz="800" dirty="0" smtClean="0">
                          <a:solidFill>
                            <a:srgbClr val="006968"/>
                          </a:solidFill>
                          <a:latin typeface="Poppins"/>
                        </a:rPr>
                        <a:t>inclus</a:t>
                      </a:r>
                      <a:endParaRPr lang="fr-CH" sz="800" dirty="0" smtClean="0">
                        <a:solidFill>
                          <a:srgbClr val="006968"/>
                        </a:solidFill>
                        <a:latin typeface="Poppins"/>
                      </a:endParaRPr>
                    </a:p>
                  </a:txBody>
                  <a:tcPr>
                    <a:noFill/>
                  </a:tcPr>
                </a:tc>
                <a:tc>
                  <a:txBody>
                    <a:bodyPr/>
                    <a:lstStyle/>
                    <a:p>
                      <a:pPr fontAlgn="t"/>
                      <a:r>
                        <a:rPr lang="fr-CH" sz="800" dirty="0">
                          <a:solidFill>
                            <a:srgbClr val="006968"/>
                          </a:solidFill>
                          <a:latin typeface="Poppins"/>
                        </a:rPr>
                        <a:t>90% </a:t>
                      </a:r>
                    </a:p>
                  </a:txBody>
                  <a:tcPr>
                    <a:noFill/>
                  </a:tcPr>
                </a:tc>
                <a:extLst>
                  <a:ext uri="{0D108BD9-81ED-4DB2-BD59-A6C34878D82A}">
                    <a16:rowId xmlns:a16="http://schemas.microsoft.com/office/drawing/2014/main" val="4247230737"/>
                  </a:ext>
                </a:extLst>
              </a:tr>
              <a:tr h="2647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3 </a:t>
                      </a:r>
                      <a:r>
                        <a:rPr lang="fr-CH" sz="800" dirty="0">
                          <a:solidFill>
                            <a:srgbClr val="006968"/>
                          </a:solidFill>
                          <a:latin typeface="Poppins"/>
                        </a:rPr>
                        <a:t>000 </a:t>
                      </a:r>
                      <a:r>
                        <a:rPr lang="fr-CH" sz="800" dirty="0" smtClean="0">
                          <a:solidFill>
                            <a:srgbClr val="006968"/>
                          </a:solidFill>
                          <a:latin typeface="Poppins"/>
                        </a:rPr>
                        <a:t>CHF</a:t>
                      </a:r>
                      <a:endParaRPr lang="fr-CH" sz="800" dirty="0">
                        <a:solidFill>
                          <a:srgbClr val="006968"/>
                        </a:solidFill>
                        <a:latin typeface="Poppins"/>
                      </a:endParaRPr>
                    </a:p>
                  </a:txBody>
                  <a:tcPr>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100%</a:t>
                      </a:r>
                    </a:p>
                  </a:txBody>
                  <a:tcPr>
                    <a:solidFill>
                      <a:srgbClr val="E3F4FD"/>
                    </a:solidFill>
                  </a:tcPr>
                </a:tc>
                <a:extLst>
                  <a:ext uri="{0D108BD9-81ED-4DB2-BD59-A6C34878D82A}">
                    <a16:rowId xmlns:a16="http://schemas.microsoft.com/office/drawing/2014/main" val="2359034359"/>
                  </a:ext>
                </a:extLst>
              </a:tr>
            </a:tbl>
          </a:graphicData>
        </a:graphic>
      </p:graphicFrame>
      <p:sp>
        <p:nvSpPr>
          <p:cNvPr id="27" name="Slide Number Placeholder 16"/>
          <p:cNvSpPr>
            <a:spLocks noGrp="1"/>
          </p:cNvSpPr>
          <p:nvPr>
            <p:ph type="sldNum" sz="quarter" idx="12"/>
          </p:nvPr>
        </p:nvSpPr>
        <p:spPr>
          <a:xfrm>
            <a:off x="8610600" y="6363665"/>
            <a:ext cx="2743200" cy="365125"/>
          </a:xfrm>
        </p:spPr>
        <p:txBody>
          <a:bodyPr/>
          <a:lstStyle/>
          <a:p>
            <a:fld id="{A627F23D-DE35-4613-8D58-6E40103DA108}" type="slidenum">
              <a:rPr lang="fr-CH" b="1" smtClean="0">
                <a:solidFill>
                  <a:srgbClr val="BCE4FA"/>
                </a:solidFill>
                <a:latin typeface="Poppins"/>
              </a:rPr>
              <a:t>5</a:t>
            </a:fld>
            <a:endParaRPr lang="fr-CH" b="1" dirty="0">
              <a:solidFill>
                <a:srgbClr val="BCE4FA"/>
              </a:solidFill>
              <a:latin typeface="Poppins"/>
            </a:endParaRPr>
          </a:p>
        </p:txBody>
      </p:sp>
      <p:graphicFrame>
        <p:nvGraphicFramePr>
          <p:cNvPr id="33" name="Table 32"/>
          <p:cNvGraphicFramePr>
            <a:graphicFrameLocks noGrp="1"/>
          </p:cNvGraphicFramePr>
          <p:nvPr>
            <p:extLst>
              <p:ext uri="{D42A27DB-BD31-4B8C-83A1-F6EECF244321}">
                <p14:modId xmlns:p14="http://schemas.microsoft.com/office/powerpoint/2010/main" val="1183711180"/>
              </p:ext>
            </p:extLst>
          </p:nvPr>
        </p:nvGraphicFramePr>
        <p:xfrm>
          <a:off x="5859475" y="2815378"/>
          <a:ext cx="6247180" cy="1860698"/>
        </p:xfrm>
        <a:graphic>
          <a:graphicData uri="http://schemas.openxmlformats.org/drawingml/2006/table">
            <a:tbl>
              <a:tblPr firstRow="1" bandRow="1">
                <a:tableStyleId>{5C22544A-7EE6-4342-B048-85BDC9FD1C3A}</a:tableStyleId>
              </a:tblPr>
              <a:tblGrid>
                <a:gridCol w="907085">
                  <a:extLst>
                    <a:ext uri="{9D8B030D-6E8A-4147-A177-3AD203B41FA5}">
                      <a16:colId xmlns:a16="http://schemas.microsoft.com/office/drawing/2014/main" val="2508662339"/>
                    </a:ext>
                  </a:extLst>
                </a:gridCol>
                <a:gridCol w="768096">
                  <a:extLst>
                    <a:ext uri="{9D8B030D-6E8A-4147-A177-3AD203B41FA5}">
                      <a16:colId xmlns:a16="http://schemas.microsoft.com/office/drawing/2014/main" val="1904598144"/>
                    </a:ext>
                  </a:extLst>
                </a:gridCol>
                <a:gridCol w="921715">
                  <a:extLst>
                    <a:ext uri="{9D8B030D-6E8A-4147-A177-3AD203B41FA5}">
                      <a16:colId xmlns:a16="http://schemas.microsoft.com/office/drawing/2014/main" val="1065307596"/>
                    </a:ext>
                  </a:extLst>
                </a:gridCol>
                <a:gridCol w="1155802">
                  <a:extLst>
                    <a:ext uri="{9D8B030D-6E8A-4147-A177-3AD203B41FA5}">
                      <a16:colId xmlns:a16="http://schemas.microsoft.com/office/drawing/2014/main" val="2487757658"/>
                    </a:ext>
                  </a:extLst>
                </a:gridCol>
                <a:gridCol w="972921">
                  <a:extLst>
                    <a:ext uri="{9D8B030D-6E8A-4147-A177-3AD203B41FA5}">
                      <a16:colId xmlns:a16="http://schemas.microsoft.com/office/drawing/2014/main" val="477751479"/>
                    </a:ext>
                  </a:extLst>
                </a:gridCol>
                <a:gridCol w="1521561">
                  <a:extLst>
                    <a:ext uri="{9D8B030D-6E8A-4147-A177-3AD203B41FA5}">
                      <a16:colId xmlns:a16="http://schemas.microsoft.com/office/drawing/2014/main" val="1240193564"/>
                    </a:ext>
                  </a:extLst>
                </a:gridCol>
              </a:tblGrid>
              <a:tr h="391234">
                <a:tc>
                  <a:txBody>
                    <a:bodyPr/>
                    <a:lstStyle/>
                    <a:p>
                      <a:pPr algn="ctr"/>
                      <a:r>
                        <a:rPr lang="fr-CH" sz="800" b="1" kern="1200" baseline="0" dirty="0" smtClean="0">
                          <a:solidFill>
                            <a:srgbClr val="BCE4FA"/>
                          </a:solidFill>
                          <a:latin typeface="Poppins"/>
                          <a:ea typeface="+mn-ea"/>
                          <a:cs typeface="+mn-cs"/>
                        </a:rPr>
                        <a:t>Etablissement</a:t>
                      </a:r>
                      <a:endParaRPr lang="fr-CH" sz="800" b="1" kern="1200" baseline="0" dirty="0">
                        <a:solidFill>
                          <a:srgbClr val="BCE4FA"/>
                        </a:solidFill>
                        <a:latin typeface="Poppins"/>
                        <a:ea typeface="+mn-ea"/>
                        <a:cs typeface="+mn-cs"/>
                      </a:endParaRPr>
                    </a:p>
                  </a:txBody>
                  <a:tcPr anchor="ctr">
                    <a:solidFill>
                      <a:srgbClr val="006968"/>
                    </a:solidFill>
                  </a:tcPr>
                </a:tc>
                <a:tc>
                  <a:txBody>
                    <a:bodyPr/>
                    <a:lstStyle/>
                    <a:p>
                      <a:pPr algn="ctr"/>
                      <a:r>
                        <a:rPr lang="fr-CH" sz="800" b="1" kern="1200" baseline="0" dirty="0" smtClean="0">
                          <a:solidFill>
                            <a:srgbClr val="BCE4FA"/>
                          </a:solidFill>
                          <a:latin typeface="Poppins"/>
                          <a:ea typeface="+mn-ea"/>
                          <a:cs typeface="+mn-cs"/>
                        </a:rPr>
                        <a:t>Agrément CHIS</a:t>
                      </a:r>
                      <a:endParaRPr lang="fr-CH" sz="800" b="1" kern="1200" baseline="0" dirty="0">
                        <a:solidFill>
                          <a:srgbClr val="BCE4FA"/>
                        </a:solidFill>
                        <a:latin typeface="Poppins"/>
                        <a:ea typeface="+mn-ea"/>
                        <a:cs typeface="+mn-cs"/>
                      </a:endParaRPr>
                    </a:p>
                  </a:txBody>
                  <a:tcPr anchor="ctr">
                    <a:solidFill>
                      <a:srgbClr val="006968"/>
                    </a:solidFill>
                  </a:tcPr>
                </a:tc>
                <a:tc>
                  <a:txBody>
                    <a:bodyPr/>
                    <a:lstStyle/>
                    <a:p>
                      <a:pPr algn="ctr"/>
                      <a:r>
                        <a:rPr lang="fr-CH" sz="800" b="1" kern="1200" baseline="0" dirty="0" smtClean="0">
                          <a:solidFill>
                            <a:srgbClr val="BCE4FA"/>
                          </a:solidFill>
                          <a:latin typeface="Poppins"/>
                          <a:ea typeface="+mn-ea"/>
                          <a:cs typeface="+mn-cs"/>
                        </a:rPr>
                        <a:t>Secteur de soins</a:t>
                      </a:r>
                      <a:endParaRPr lang="fr-CH" sz="800" b="1" kern="1200" baseline="0" dirty="0">
                        <a:solidFill>
                          <a:srgbClr val="BCE4FA"/>
                        </a:solidFill>
                        <a:latin typeface="Poppins"/>
                        <a:ea typeface="+mn-ea"/>
                        <a:cs typeface="+mn-cs"/>
                      </a:endParaRPr>
                    </a:p>
                  </a:txBody>
                  <a:tcPr anchor="ctr">
                    <a:solidFill>
                      <a:srgbClr val="00696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sz="800" b="1" dirty="0" smtClean="0">
                          <a:solidFill>
                            <a:srgbClr val="BCE4FA"/>
                          </a:solidFill>
                          <a:latin typeface="Poppins"/>
                        </a:rPr>
                        <a:t>Taux de remboursement</a:t>
                      </a:r>
                      <a:endParaRPr lang="fr-CH" sz="800" dirty="0">
                        <a:solidFill>
                          <a:srgbClr val="BCE4FA"/>
                        </a:solidFill>
                        <a:latin typeface="Poppins"/>
                      </a:endParaRPr>
                    </a:p>
                  </a:txBody>
                  <a:tcPr anchor="ctr">
                    <a:solidFill>
                      <a:srgbClr val="006968"/>
                    </a:solidFill>
                  </a:tcPr>
                </a:tc>
                <a:tc>
                  <a:txBody>
                    <a:bodyPr/>
                    <a:lstStyle/>
                    <a:p>
                      <a:pPr algn="ctr"/>
                      <a:r>
                        <a:rPr lang="fr-CH" sz="800" b="1" kern="1200" baseline="0" dirty="0">
                          <a:solidFill>
                            <a:srgbClr val="BCE4FA"/>
                          </a:solidFill>
                          <a:latin typeface="Poppins"/>
                          <a:ea typeface="+mn-ea"/>
                          <a:cs typeface="+mn-cs"/>
                        </a:rPr>
                        <a:t>Maximum FCA</a:t>
                      </a:r>
                    </a:p>
                  </a:txBody>
                  <a:tcPr anchor="ctr">
                    <a:solidFill>
                      <a:srgbClr val="006968"/>
                    </a:solidFill>
                  </a:tcPr>
                </a:tc>
                <a:tc>
                  <a:txBody>
                    <a:bodyPr/>
                    <a:lstStyle/>
                    <a:p>
                      <a:pPr algn="ctr"/>
                      <a:r>
                        <a:rPr lang="fr-CH" sz="800" b="1" dirty="0" smtClean="0">
                          <a:solidFill>
                            <a:srgbClr val="BCE4FA"/>
                          </a:solidFill>
                          <a:latin typeface="Poppins"/>
                        </a:rPr>
                        <a:t>Paiement de la </a:t>
                      </a:r>
                    </a:p>
                    <a:p>
                      <a:pPr algn="ctr"/>
                      <a:r>
                        <a:rPr lang="fr-CH" sz="800" b="1" dirty="0" smtClean="0">
                          <a:solidFill>
                            <a:srgbClr val="BCE4FA"/>
                          </a:solidFill>
                          <a:latin typeface="Poppins"/>
                        </a:rPr>
                        <a:t>facture</a:t>
                      </a:r>
                    </a:p>
                  </a:txBody>
                  <a:tcPr anchor="ctr">
                    <a:solidFill>
                      <a:srgbClr val="006968"/>
                    </a:solidFill>
                  </a:tcPr>
                </a:tc>
                <a:extLst>
                  <a:ext uri="{0D108BD9-81ED-4DB2-BD59-A6C34878D82A}">
                    <a16:rowId xmlns:a16="http://schemas.microsoft.com/office/drawing/2014/main" val="2780591564"/>
                  </a:ext>
                </a:extLst>
              </a:tr>
              <a:tr h="219784">
                <a:tc rowSpan="2">
                  <a:txBody>
                    <a:bodyPr/>
                    <a:lstStyle/>
                    <a:p>
                      <a:r>
                        <a:rPr lang="fr-CH" sz="800" dirty="0">
                          <a:solidFill>
                            <a:schemeClr val="tx1"/>
                          </a:solidFill>
                          <a:latin typeface="Poppins"/>
                        </a:rPr>
                        <a:t>Public</a:t>
                      </a:r>
                    </a:p>
                  </a:txBody>
                  <a:tcPr anchor="ctr">
                    <a:lnB w="3175" cap="flat" cmpd="sng" algn="ctr">
                      <a:solidFill>
                        <a:schemeClr val="tx1"/>
                      </a:solidFill>
                      <a:prstDash val="solid"/>
                      <a:round/>
                      <a:headEnd type="none" w="med" len="med"/>
                      <a:tailEnd type="none" w="med" len="med"/>
                    </a:lnB>
                    <a:noFill/>
                  </a:tcPr>
                </a:tc>
                <a:tc rowSpan="2">
                  <a:txBody>
                    <a:bodyPr/>
                    <a:lstStyle/>
                    <a:p>
                      <a:r>
                        <a:rPr lang="fr-CH" sz="800" dirty="0" smtClean="0">
                          <a:solidFill>
                            <a:schemeClr val="tx1"/>
                          </a:solidFill>
                          <a:latin typeface="Poppins"/>
                        </a:rPr>
                        <a:t>Toujours</a:t>
                      </a:r>
                      <a:r>
                        <a:rPr lang="fr-CH" sz="800" baseline="0" dirty="0" smtClean="0">
                          <a:solidFill>
                            <a:schemeClr val="tx1"/>
                          </a:solidFill>
                          <a:latin typeface="Poppins"/>
                        </a:rPr>
                        <a:t> agréés</a:t>
                      </a:r>
                      <a:endParaRPr lang="fr-CH" sz="800" dirty="0">
                        <a:solidFill>
                          <a:schemeClr val="tx1"/>
                        </a:solidFill>
                        <a:latin typeface="Poppins"/>
                      </a:endParaRP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Public</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100%</a:t>
                      </a:r>
                    </a:p>
                  </a:txBody>
                  <a:tcPr anchor="ctr">
                    <a:lnB w="3175" cap="flat" cmpd="sng" algn="ctr">
                      <a:solidFill>
                        <a:schemeClr val="tx1"/>
                      </a:solidFill>
                      <a:prstDash val="solid"/>
                      <a:round/>
                      <a:headEnd type="none" w="med" len="med"/>
                      <a:tailEnd type="none" w="med" len="med"/>
                    </a:lnB>
                    <a:noFill/>
                  </a:tcPr>
                </a:tc>
                <a:tc>
                  <a:txBody>
                    <a:bodyPr/>
                    <a:lstStyle/>
                    <a:p>
                      <a:r>
                        <a:rPr lang="fr-CH" sz="800" dirty="0">
                          <a:solidFill>
                            <a:schemeClr val="tx1"/>
                          </a:solidFill>
                          <a:latin typeface="Poppins"/>
                        </a:rPr>
                        <a:t>0 CHF</a:t>
                      </a:r>
                    </a:p>
                  </a:txBody>
                  <a:tcPr anchor="ctr">
                    <a:lnB w="3175" cap="flat" cmpd="sng" algn="ctr">
                      <a:solidFill>
                        <a:schemeClr val="tx1"/>
                      </a:solidFill>
                      <a:prstDash val="solid"/>
                      <a:round/>
                      <a:headEnd type="none" w="med" len="med"/>
                      <a:tailEnd type="none" w="med" len="med"/>
                    </a:lnB>
                    <a:noFill/>
                  </a:tcPr>
                </a:tc>
                <a:tc>
                  <a:txBody>
                    <a:bodyPr/>
                    <a:lstStyle/>
                    <a:p>
                      <a:r>
                        <a:rPr lang="fr-CH" sz="800" kern="1200" dirty="0" smtClean="0">
                          <a:solidFill>
                            <a:schemeClr val="tx1"/>
                          </a:solidFill>
                          <a:latin typeface="Poppins"/>
                          <a:ea typeface="+mn-ea"/>
                          <a:cs typeface="+mn-cs"/>
                        </a:rPr>
                        <a:t>Par le tiers-administrateur</a:t>
                      </a:r>
                      <a:endParaRPr lang="fr-CH" sz="800" kern="1200" dirty="0">
                        <a:solidFill>
                          <a:schemeClr val="tx1"/>
                        </a:solidFill>
                        <a:latin typeface="Poppins"/>
                        <a:ea typeface="+mn-ea"/>
                        <a:cs typeface="+mn-cs"/>
                      </a:endParaRPr>
                    </a:p>
                  </a:txBody>
                  <a:tcPr anchor="ctr">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4070474"/>
                  </a:ext>
                </a:extLst>
              </a:tr>
              <a:tr h="417302">
                <a:tc vMerge="1">
                  <a:txBody>
                    <a:bodyPr/>
                    <a:lstStyle/>
                    <a:p>
                      <a:endParaRPr lang="fr-CH" sz="1300" dirty="0">
                        <a:latin typeface="Poppins"/>
                      </a:endParaRPr>
                    </a:p>
                  </a:txBody>
                  <a:tcPr/>
                </a:tc>
                <a:tc vMerge="1">
                  <a:txBody>
                    <a:bodyPr/>
                    <a:lstStyle/>
                    <a:p>
                      <a:endParaRPr lang="fr-CH" sz="1300" dirty="0">
                        <a:solidFill>
                          <a:schemeClr val="tx1"/>
                        </a:solidFill>
                        <a:latin typeface="Poppins"/>
                      </a:endParaRPr>
                    </a:p>
                  </a:txBody>
                  <a:tcPr/>
                </a:tc>
                <a:tc>
                  <a:txBody>
                    <a:bodyPr/>
                    <a:lstStyle/>
                    <a:p>
                      <a:r>
                        <a:rPr lang="fr-CH" sz="800" dirty="0" smtClean="0">
                          <a:solidFill>
                            <a:schemeClr val="tx1"/>
                          </a:solidFill>
                          <a:latin typeface="Poppins"/>
                        </a:rPr>
                        <a:t>Privé</a:t>
                      </a:r>
                      <a:r>
                        <a:rPr lang="fr-CH" sz="800" baseline="0" dirty="0" smtClean="0">
                          <a:solidFill>
                            <a:schemeClr val="tx1"/>
                          </a:solidFill>
                          <a:latin typeface="Poppins"/>
                        </a:rPr>
                        <a:t> </a:t>
                      </a:r>
                      <a:r>
                        <a:rPr lang="fr-CH" sz="800" i="1" baseline="0" dirty="0" smtClean="0">
                          <a:solidFill>
                            <a:schemeClr val="tx1"/>
                          </a:solidFill>
                          <a:latin typeface="Poppins"/>
                        </a:rPr>
                        <a:t>ou </a:t>
                      </a:r>
                      <a:r>
                        <a:rPr lang="fr-CH" sz="800" baseline="0" dirty="0" smtClean="0">
                          <a:solidFill>
                            <a:schemeClr val="tx1"/>
                          </a:solidFill>
                          <a:latin typeface="Poppins"/>
                        </a:rPr>
                        <a:t/>
                      </a:r>
                      <a:br>
                        <a:rPr lang="fr-CH" sz="800" baseline="0" dirty="0" smtClean="0">
                          <a:solidFill>
                            <a:schemeClr val="tx1"/>
                          </a:solidFill>
                          <a:latin typeface="Poppins"/>
                        </a:rPr>
                      </a:br>
                      <a:r>
                        <a:rPr lang="fr-CH" sz="800" baseline="0" dirty="0" smtClean="0">
                          <a:solidFill>
                            <a:schemeClr val="tx1"/>
                          </a:solidFill>
                          <a:latin typeface="Poppins"/>
                        </a:rPr>
                        <a:t>semi-privé</a:t>
                      </a:r>
                      <a:endParaRPr lang="fr-CH" sz="800" dirty="0">
                        <a:solidFill>
                          <a:schemeClr val="tx1"/>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fr-CH" sz="800" dirty="0" smtClean="0">
                          <a:solidFill>
                            <a:schemeClr val="tx1"/>
                          </a:solidFill>
                          <a:latin typeface="Poppins"/>
                        </a:rPr>
                        <a:t>Règle générale</a:t>
                      </a:r>
                    </a:p>
                    <a:p>
                      <a:r>
                        <a:rPr lang="fr-CH" sz="800" dirty="0" smtClean="0">
                          <a:solidFill>
                            <a:schemeClr val="tx1"/>
                          </a:solidFill>
                          <a:latin typeface="Poppins"/>
                        </a:rPr>
                        <a:t>(80%, 90% ou 100% </a:t>
                      </a:r>
                    </a:p>
                    <a:p>
                      <a:r>
                        <a:rPr lang="fr-CH" sz="800" dirty="0" smtClean="0">
                          <a:solidFill>
                            <a:schemeClr val="tx1"/>
                          </a:solidFill>
                          <a:latin typeface="Poppins"/>
                        </a:rPr>
                        <a:t>selon FCA)</a:t>
                      </a:r>
                      <a:endParaRPr lang="fr-CH" sz="800" dirty="0">
                        <a:solidFill>
                          <a:schemeClr val="tx1"/>
                        </a:solidFill>
                        <a:latin typeface="Poppins"/>
                      </a:endParaRP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chemeClr val="tx1"/>
                          </a:solidFill>
                          <a:latin typeface="Poppins"/>
                        </a:rPr>
                        <a:t>3000 CHF</a:t>
                      </a: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r>
                        <a:rPr lang="fr-CH" sz="800" kern="1200" dirty="0" smtClean="0">
                          <a:solidFill>
                            <a:schemeClr val="tx1"/>
                          </a:solidFill>
                          <a:latin typeface="Poppins"/>
                          <a:ea typeface="+mn-ea"/>
                          <a:cs typeface="+mn-cs"/>
                        </a:rPr>
                        <a:t>Par le tiers-administrateur</a:t>
                      </a:r>
                    </a:p>
                  </a:txBody>
                  <a:tcPr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1920216"/>
                  </a:ext>
                </a:extLst>
              </a:tr>
              <a:tr h="331063">
                <a:tc rowSpan="2">
                  <a:txBody>
                    <a:bodyPr/>
                    <a:lstStyle/>
                    <a:p>
                      <a:r>
                        <a:rPr lang="fr-CH" sz="800" dirty="0" smtClean="0">
                          <a:solidFill>
                            <a:srgbClr val="006968"/>
                          </a:solidFill>
                          <a:latin typeface="Poppins"/>
                        </a:rPr>
                        <a:t>Privé</a:t>
                      </a:r>
                      <a:endParaRPr lang="fr-CH" sz="800" dirty="0">
                        <a:solidFill>
                          <a:srgbClr val="006968"/>
                        </a:solidFill>
                        <a:latin typeface="Poppins"/>
                      </a:endParaRPr>
                    </a:p>
                  </a:txBody>
                  <a:tcPr anchor="ctr">
                    <a:lnT w="3175" cap="flat" cmpd="sng" algn="ctr">
                      <a:solidFill>
                        <a:schemeClr val="tx1"/>
                      </a:solidFill>
                      <a:prstDash val="solid"/>
                      <a:round/>
                      <a:headEnd type="none" w="med" len="med"/>
                      <a:tailEnd type="none" w="med" len="med"/>
                    </a:lnT>
                    <a:solidFill>
                      <a:srgbClr val="E3F4FD"/>
                    </a:solidFill>
                  </a:tcPr>
                </a:tc>
                <a:tc>
                  <a:txBody>
                    <a:bodyPr/>
                    <a:lstStyle/>
                    <a:p>
                      <a:r>
                        <a:rPr lang="fr-CH" sz="800" kern="1200" dirty="0" smtClean="0">
                          <a:solidFill>
                            <a:srgbClr val="006968"/>
                          </a:solidFill>
                          <a:latin typeface="Poppins"/>
                          <a:ea typeface="+mn-ea"/>
                          <a:cs typeface="+mn-cs"/>
                        </a:rPr>
                        <a:t>Agréés</a:t>
                      </a:r>
                      <a:endParaRPr lang="fr-CH" sz="800" kern="1200" dirty="0">
                        <a:solidFill>
                          <a:srgbClr val="006968"/>
                        </a:solidFill>
                        <a:latin typeface="Poppins"/>
                        <a:ea typeface="+mn-ea"/>
                        <a:cs typeface="+mn-cs"/>
                      </a:endParaRP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r>
                        <a:rPr lang="fr-CH" sz="800" kern="1200" dirty="0" smtClean="0">
                          <a:solidFill>
                            <a:srgbClr val="006968"/>
                          </a:solidFill>
                          <a:latin typeface="Poppins"/>
                          <a:ea typeface="+mn-ea"/>
                          <a:cs typeface="+mn-cs"/>
                        </a:rPr>
                        <a:t>Tous</a:t>
                      </a:r>
                      <a:endParaRPr lang="fr-CH" sz="800" kern="1200" dirty="0">
                        <a:solidFill>
                          <a:srgbClr val="006968"/>
                        </a:solidFill>
                        <a:latin typeface="Poppins"/>
                        <a:ea typeface="+mn-ea"/>
                        <a:cs typeface="+mn-cs"/>
                      </a:endParaRP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Règle générale</a:t>
                      </a:r>
                    </a:p>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(80%, 90% ou 100% </a:t>
                      </a:r>
                    </a:p>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smtClean="0">
                          <a:solidFill>
                            <a:srgbClr val="006968"/>
                          </a:solidFill>
                          <a:latin typeface="Poppins"/>
                        </a:rPr>
                        <a:t>selon FCA)</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dirty="0">
                          <a:solidFill>
                            <a:srgbClr val="006968"/>
                          </a:solidFill>
                          <a:latin typeface="Poppins"/>
                        </a:rPr>
                        <a:t>3000 CHF</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tc>
                  <a:txBody>
                    <a:bodyPr/>
                    <a:lstStyle/>
                    <a:p>
                      <a:r>
                        <a:rPr lang="fr-CH" sz="800" dirty="0" smtClean="0">
                          <a:solidFill>
                            <a:srgbClr val="006968"/>
                          </a:solidFill>
                          <a:latin typeface="Poppins"/>
                        </a:rPr>
                        <a:t>Par le tiers-administrateur</a:t>
                      </a:r>
                    </a:p>
                  </a:txBody>
                  <a:tcPr anchor="ctr">
                    <a:lnT w="3175" cap="flat" cmpd="sng" algn="ctr">
                      <a:solidFill>
                        <a:schemeClr val="tx1"/>
                      </a:solidFill>
                      <a:prstDash val="solid"/>
                      <a:round/>
                      <a:headEnd type="none" w="med" len="med"/>
                      <a:tailEnd type="none" w="med" len="med"/>
                    </a:lnT>
                    <a:lnB w="3175" cap="flat" cmpd="sng" algn="ctr">
                      <a:solidFill>
                        <a:srgbClr val="006968"/>
                      </a:solidFill>
                      <a:prstDash val="solid"/>
                      <a:round/>
                      <a:headEnd type="none" w="med" len="med"/>
                      <a:tailEnd type="none" w="med" len="med"/>
                    </a:lnB>
                    <a:solidFill>
                      <a:srgbClr val="E3F4FD"/>
                    </a:solidFill>
                  </a:tcPr>
                </a:tc>
                <a:extLst>
                  <a:ext uri="{0D108BD9-81ED-4DB2-BD59-A6C34878D82A}">
                    <a16:rowId xmlns:a16="http://schemas.microsoft.com/office/drawing/2014/main" val="2489071759"/>
                  </a:ext>
                </a:extLst>
              </a:tr>
              <a:tr h="235239">
                <a:tc vMerge="1">
                  <a:txBody>
                    <a:bodyPr/>
                    <a:lstStyle/>
                    <a:p>
                      <a:endParaRPr lang="fr-CH"/>
                    </a:p>
                  </a:txBody>
                  <a:tcPr/>
                </a:tc>
                <a:tc>
                  <a:txBody>
                    <a:bodyPr/>
                    <a:lstStyle/>
                    <a:p>
                      <a:r>
                        <a:rPr lang="fr-CH" sz="800" b="1" dirty="0" smtClean="0">
                          <a:solidFill>
                            <a:srgbClr val="006968"/>
                          </a:solidFill>
                          <a:latin typeface="Poppins"/>
                        </a:rPr>
                        <a:t>Non-agréé</a:t>
                      </a:r>
                      <a:endParaRPr lang="fr-CH" sz="800" b="1" dirty="0">
                        <a:solidFill>
                          <a:srgbClr val="006968"/>
                        </a:solidFill>
                        <a:latin typeface="Poppins"/>
                      </a:endParaRP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r>
                        <a:rPr lang="fr-CH" sz="800" kern="1200" dirty="0" smtClean="0">
                          <a:solidFill>
                            <a:srgbClr val="006968"/>
                          </a:solidFill>
                          <a:latin typeface="Poppins"/>
                          <a:ea typeface="+mn-ea"/>
                          <a:cs typeface="+mn-cs"/>
                        </a:rPr>
                        <a:t>Tous</a:t>
                      </a:r>
                      <a:endParaRPr lang="fr-CH" sz="800" kern="1200" dirty="0">
                        <a:solidFill>
                          <a:srgbClr val="006968"/>
                        </a:solidFill>
                        <a:latin typeface="Poppins"/>
                        <a:ea typeface="+mn-ea"/>
                        <a:cs typeface="+mn-cs"/>
                      </a:endParaRP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b="1" dirty="0">
                          <a:solidFill>
                            <a:srgbClr val="006968"/>
                          </a:solidFill>
                          <a:latin typeface="Poppins"/>
                        </a:rPr>
                        <a:t>80%</a:t>
                      </a: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algn="ctr"/>
                      <a:r>
                        <a:rPr lang="fr-CH" sz="800" b="1" dirty="0" smtClean="0">
                          <a:solidFill>
                            <a:srgbClr val="006968"/>
                          </a:solidFill>
                          <a:latin typeface="Poppins"/>
                        </a:rPr>
                        <a:t>Sans limite </a:t>
                      </a:r>
                      <a:r>
                        <a:rPr lang="fr-CH" sz="800" b="0" dirty="0" smtClean="0">
                          <a:solidFill>
                            <a:srgbClr val="006968"/>
                          </a:solidFill>
                          <a:latin typeface="Poppins"/>
                        </a:rPr>
                        <a:t>(exclus du FCA)</a:t>
                      </a:r>
                      <a:endParaRPr lang="fr-CH" sz="800" b="0" dirty="0">
                        <a:solidFill>
                          <a:srgbClr val="006968"/>
                        </a:solidFill>
                        <a:latin typeface="Poppins"/>
                      </a:endParaRPr>
                    </a:p>
                  </a:txBody>
                  <a:tcPr anchor="ctr">
                    <a:lnT w="3175" cap="flat" cmpd="sng" algn="ctr">
                      <a:solidFill>
                        <a:srgbClr val="006968"/>
                      </a:solidFill>
                      <a:prstDash val="solid"/>
                      <a:round/>
                      <a:headEnd type="none" w="med" len="med"/>
                      <a:tailEnd type="none" w="med" len="med"/>
                    </a:lnT>
                    <a:solidFill>
                      <a:srgbClr val="E3F4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sz="800" b="1" dirty="0" smtClean="0">
                          <a:solidFill>
                            <a:srgbClr val="006968"/>
                          </a:solidFill>
                          <a:latin typeface="Poppins"/>
                        </a:rPr>
                        <a:t>Par le Membre</a:t>
                      </a:r>
                      <a:endParaRPr lang="fr-CH" sz="800" b="1" dirty="0">
                        <a:solidFill>
                          <a:srgbClr val="006968"/>
                        </a:solidFill>
                        <a:latin typeface="Poppins"/>
                      </a:endParaRPr>
                    </a:p>
                  </a:txBody>
                  <a:tcPr anchor="ctr">
                    <a:lnT w="3175" cap="flat" cmpd="sng" algn="ctr">
                      <a:solidFill>
                        <a:srgbClr val="006968"/>
                      </a:solidFill>
                      <a:prstDash val="solid"/>
                      <a:round/>
                      <a:headEnd type="none" w="med" len="med"/>
                      <a:tailEnd type="none" w="med" len="med"/>
                    </a:lnT>
                    <a:solidFill>
                      <a:srgbClr val="E3F4FD"/>
                    </a:solidFill>
                  </a:tcPr>
                </a:tc>
                <a:extLst>
                  <a:ext uri="{0D108BD9-81ED-4DB2-BD59-A6C34878D82A}">
                    <a16:rowId xmlns:a16="http://schemas.microsoft.com/office/drawing/2014/main" val="1915174432"/>
                  </a:ext>
                </a:extLst>
              </a:tr>
            </a:tbl>
          </a:graphicData>
        </a:graphic>
      </p:graphicFrame>
      <p:sp>
        <p:nvSpPr>
          <p:cNvPr id="16"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3856055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a:extLst>
              <a:ext uri="{FF2B5EF4-FFF2-40B4-BE49-F238E27FC236}">
                <a16:creationId xmlns:a16="http://schemas.microsoft.com/office/drawing/2014/main" id="{9ECA249B-BD2B-4CFC-AB82-24A335289C23}"/>
              </a:ext>
            </a:extLst>
          </p:cNvPr>
          <p:cNvGrpSpPr/>
          <p:nvPr/>
        </p:nvGrpSpPr>
        <p:grpSpPr>
          <a:xfrm>
            <a:off x="0" y="5895474"/>
            <a:ext cx="12196012" cy="961960"/>
            <a:chOff x="0" y="5911516"/>
            <a:chExt cx="12196012" cy="961960"/>
          </a:xfrm>
        </p:grpSpPr>
        <p:grpSp>
          <p:nvGrpSpPr>
            <p:cNvPr id="7" name="Group 20">
              <a:extLst>
                <a:ext uri="{FF2B5EF4-FFF2-40B4-BE49-F238E27FC236}">
                  <a16:creationId xmlns:a16="http://schemas.microsoft.com/office/drawing/2014/main" id="{0019C8BB-7B77-4DA7-98BD-DC4BB1A96690}"/>
                </a:ext>
              </a:extLst>
            </p:cNvPr>
            <p:cNvGrpSpPr/>
            <p:nvPr/>
          </p:nvGrpSpPr>
          <p:grpSpPr>
            <a:xfrm>
              <a:off x="0" y="5911516"/>
              <a:ext cx="12196012" cy="961960"/>
              <a:chOff x="0" y="5911516"/>
              <a:chExt cx="12196012" cy="961960"/>
            </a:xfrm>
          </p:grpSpPr>
          <p:sp>
            <p:nvSpPr>
              <p:cNvPr id="9" name="Rectangle 8">
                <a:extLst>
                  <a:ext uri="{FF2B5EF4-FFF2-40B4-BE49-F238E27FC236}">
                    <a16:creationId xmlns:a16="http://schemas.microsoft.com/office/drawing/2014/main" id="{D4B67953-72DD-446E-8146-ADAC8BCC8DB1}"/>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Rectangle 9">
                <a:extLst>
                  <a:ext uri="{FF2B5EF4-FFF2-40B4-BE49-F238E27FC236}">
                    <a16:creationId xmlns:a16="http://schemas.microsoft.com/office/drawing/2014/main" id="{3BCEB8EB-0F8F-4223-B3EB-0E1D0928FDCD}"/>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8" name="Content Placeholder 3">
              <a:extLst>
                <a:ext uri="{FF2B5EF4-FFF2-40B4-BE49-F238E27FC236}">
                  <a16:creationId xmlns:a16="http://schemas.microsoft.com/office/drawing/2014/main" id="{67AC0340-E7C5-4B19-99AC-7293630A39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809" t="20756" r="59734" b="47847"/>
          <a:stretch/>
        </p:blipFill>
        <p:spPr>
          <a:xfrm>
            <a:off x="11455286" y="509614"/>
            <a:ext cx="524573" cy="403712"/>
          </a:xfrm>
          <a:prstGeom prst="rect">
            <a:avLst/>
          </a:prstGeom>
          <a:ln>
            <a:noFill/>
          </a:ln>
        </p:spPr>
      </p:pic>
      <p:sp>
        <p:nvSpPr>
          <p:cNvPr id="2" name="Rectangle 1"/>
          <p:cNvSpPr/>
          <p:nvPr/>
        </p:nvSpPr>
        <p:spPr>
          <a:xfrm>
            <a:off x="0" y="70224"/>
            <a:ext cx="12192000" cy="461665"/>
          </a:xfrm>
          <a:prstGeom prst="rect">
            <a:avLst/>
          </a:prstGeom>
        </p:spPr>
        <p:txBody>
          <a:bodyPr wrap="square">
            <a:spAutoFit/>
          </a:bodyPr>
          <a:lstStyle/>
          <a:p>
            <a:r>
              <a:rPr lang="fr-CH" sz="2400" b="1" dirty="0">
                <a:solidFill>
                  <a:srgbClr val="006968"/>
                </a:solidFill>
                <a:latin typeface="Georgia" panose="02040502050405020303" pitchFamily="18" charset="0"/>
              </a:rPr>
              <a:t>Comment envoyer vos factures médicales pour obtenir un remboursement ?</a:t>
            </a:r>
            <a:endParaRPr lang="fr-FR" sz="2400" b="1" dirty="0">
              <a:solidFill>
                <a:srgbClr val="006968"/>
              </a:solidFill>
              <a:latin typeface="Georgia" panose="02040502050405020303" pitchFamily="18" charset="0"/>
            </a:endParaRPr>
          </a:p>
        </p:txBody>
      </p:sp>
      <p:sp>
        <p:nvSpPr>
          <p:cNvPr id="4" name="Rectangle 3"/>
          <p:cNvSpPr/>
          <p:nvPr/>
        </p:nvSpPr>
        <p:spPr>
          <a:xfrm>
            <a:off x="294178" y="682434"/>
            <a:ext cx="10568895" cy="5293757"/>
          </a:xfrm>
          <a:prstGeom prst="rect">
            <a:avLst/>
          </a:prstGeom>
          <a:solidFill>
            <a:schemeClr val="bg1"/>
          </a:solidFill>
          <a:ln w="28575" cmpd="dbl">
            <a:noFill/>
          </a:ln>
        </p:spPr>
        <p:txBody>
          <a:bodyPr wrap="square" rtlCol="0">
            <a:spAutoFit/>
          </a:bodyPr>
          <a:lstStyle/>
          <a:p>
            <a:endParaRPr lang="en-GB" sz="1300" dirty="0">
              <a:latin typeface="Poppins"/>
            </a:endParaRPr>
          </a:p>
          <a:p>
            <a:r>
              <a:rPr lang="fr-CH" sz="1300" dirty="0">
                <a:latin typeface="Poppins"/>
              </a:rPr>
              <a:t>Pour demander et suivre </a:t>
            </a:r>
            <a:r>
              <a:rPr lang="fr-CH" sz="1300" dirty="0" smtClean="0">
                <a:latin typeface="Poppins"/>
              </a:rPr>
              <a:t>vos </a:t>
            </a:r>
            <a:r>
              <a:rPr lang="fr-CH" sz="1300" dirty="0">
                <a:latin typeface="Poppins"/>
              </a:rPr>
              <a:t>remboursements, </a:t>
            </a:r>
            <a:r>
              <a:rPr lang="fr-CH" sz="1300" dirty="0" smtClean="0">
                <a:latin typeface="Poppins"/>
              </a:rPr>
              <a:t>vos </a:t>
            </a:r>
            <a:r>
              <a:rPr lang="fr-CH" sz="1300" dirty="0">
                <a:latin typeface="Poppins"/>
              </a:rPr>
              <a:t>relevés périodiques, </a:t>
            </a:r>
            <a:r>
              <a:rPr lang="fr-CH" sz="1300" dirty="0" smtClean="0">
                <a:latin typeface="Poppins"/>
              </a:rPr>
              <a:t>vos </a:t>
            </a:r>
            <a:r>
              <a:rPr lang="fr-CH" sz="1300" dirty="0">
                <a:latin typeface="Poppins"/>
              </a:rPr>
              <a:t>cartes et </a:t>
            </a:r>
            <a:r>
              <a:rPr lang="fr-CH" sz="1300" dirty="0" smtClean="0">
                <a:latin typeface="Poppins"/>
              </a:rPr>
              <a:t>vos </a:t>
            </a:r>
            <a:r>
              <a:rPr lang="fr-CH" sz="1300" dirty="0">
                <a:latin typeface="Poppins"/>
              </a:rPr>
              <a:t>certificats d'assurance, rendez-vous sur le site :</a:t>
            </a:r>
            <a:endParaRPr lang="en-GB" sz="1300" dirty="0">
              <a:latin typeface="Poppins"/>
            </a:endParaRPr>
          </a:p>
          <a:p>
            <a:endParaRPr lang="en-GB" sz="1300" b="1" dirty="0" smtClean="0">
              <a:solidFill>
                <a:srgbClr val="006968"/>
              </a:solidFill>
              <a:latin typeface="Poppins"/>
            </a:endParaRPr>
          </a:p>
          <a:p>
            <a:endParaRPr lang="en-GB" sz="1300" b="1" dirty="0">
              <a:solidFill>
                <a:srgbClr val="006968"/>
              </a:solidFill>
              <a:latin typeface="Poppins"/>
            </a:endParaRPr>
          </a:p>
          <a:p>
            <a:r>
              <a:rPr lang="en-GB" sz="1300" b="1" dirty="0">
                <a:solidFill>
                  <a:srgbClr val="006968"/>
                </a:solidFill>
                <a:latin typeface="Poppins"/>
              </a:rPr>
              <a:t>► </a:t>
            </a:r>
            <a:r>
              <a:rPr lang="en-GB" sz="1300" b="1" dirty="0">
                <a:solidFill>
                  <a:srgbClr val="006968"/>
                </a:solidFill>
                <a:latin typeface="Poppins"/>
                <a:hlinkClick r:id="rId4"/>
              </a:rPr>
              <a:t>MYUNIQA.CH</a:t>
            </a:r>
            <a:r>
              <a:rPr lang="en-GB" sz="1300" b="1" dirty="0">
                <a:solidFill>
                  <a:srgbClr val="006968"/>
                </a:solidFill>
                <a:latin typeface="Poppins"/>
              </a:rPr>
              <a:t> </a:t>
            </a:r>
            <a:r>
              <a:rPr lang="fr-CH" sz="1300" b="1" dirty="0" smtClean="0">
                <a:solidFill>
                  <a:srgbClr val="006968"/>
                </a:solidFill>
                <a:latin typeface="Poppins"/>
              </a:rPr>
              <a:t>(</a:t>
            </a:r>
            <a:r>
              <a:rPr lang="fr-CH" sz="1300" b="1" dirty="0">
                <a:solidFill>
                  <a:srgbClr val="006968"/>
                </a:solidFill>
                <a:latin typeface="Poppins"/>
              </a:rPr>
              <a:t>Veuillez </a:t>
            </a:r>
            <a:r>
              <a:rPr lang="fr-CH" sz="1300" b="1" dirty="0" smtClean="0">
                <a:solidFill>
                  <a:srgbClr val="006968"/>
                </a:solidFill>
                <a:latin typeface="Poppins"/>
              </a:rPr>
              <a:t>svp attendre </a:t>
            </a:r>
            <a:r>
              <a:rPr lang="fr-CH" sz="1300" b="1" dirty="0">
                <a:solidFill>
                  <a:srgbClr val="006968"/>
                </a:solidFill>
                <a:latin typeface="Poppins"/>
              </a:rPr>
              <a:t>15 jours avant de créer votre </a:t>
            </a:r>
            <a:r>
              <a:rPr lang="fr-CH" sz="1300" b="1" dirty="0" smtClean="0">
                <a:solidFill>
                  <a:srgbClr val="006968"/>
                </a:solidFill>
                <a:latin typeface="Poppins"/>
              </a:rPr>
              <a:t>compte</a:t>
            </a:r>
            <a:r>
              <a:rPr lang="en-GB" sz="1300" b="1" dirty="0" smtClean="0">
                <a:solidFill>
                  <a:srgbClr val="006968"/>
                </a:solidFill>
                <a:latin typeface="Poppins"/>
              </a:rPr>
              <a:t>)</a:t>
            </a:r>
            <a:endParaRPr lang="en-GB" sz="1300" b="1" dirty="0">
              <a:solidFill>
                <a:srgbClr val="006968"/>
              </a:solidFill>
              <a:latin typeface="Poppins"/>
            </a:endParaRPr>
          </a:p>
          <a:p>
            <a:endParaRPr lang="en-GB" sz="1300" b="1" dirty="0">
              <a:solidFill>
                <a:srgbClr val="006968"/>
              </a:solidFill>
              <a:latin typeface="Poppins"/>
            </a:endParaRPr>
          </a:p>
          <a:p>
            <a:endParaRPr lang="fr-CH" sz="1300" dirty="0" smtClean="0">
              <a:latin typeface="Poppins"/>
            </a:endParaRPr>
          </a:p>
          <a:p>
            <a:r>
              <a:rPr lang="fr-CH" sz="1300" dirty="0" smtClean="0">
                <a:latin typeface="Poppins"/>
              </a:rPr>
              <a:t>Votre </a:t>
            </a:r>
            <a:r>
              <a:rPr lang="fr-CH" sz="1300" dirty="0">
                <a:latin typeface="Poppins"/>
              </a:rPr>
              <a:t>numéro d'assuré est votre </a:t>
            </a:r>
            <a:r>
              <a:rPr lang="fr-CH" sz="1300" dirty="0" err="1">
                <a:latin typeface="Poppins"/>
              </a:rPr>
              <a:t>CERNid</a:t>
            </a:r>
            <a:r>
              <a:rPr lang="fr-CH" sz="1300" dirty="0">
                <a:latin typeface="Poppins"/>
              </a:rPr>
              <a:t> suivi de .0 = Membre principal (xxxxxx.0)</a:t>
            </a:r>
          </a:p>
          <a:p>
            <a:endParaRPr lang="fr-CH" sz="1300" dirty="0">
              <a:latin typeface="Poppins"/>
            </a:endParaRPr>
          </a:p>
          <a:p>
            <a:r>
              <a:rPr lang="fr-CH" sz="1300" b="1" dirty="0">
                <a:solidFill>
                  <a:srgbClr val="006968"/>
                </a:solidFill>
                <a:latin typeface="Poppins"/>
              </a:rPr>
              <a:t>Vous pouvez demandez </a:t>
            </a:r>
            <a:r>
              <a:rPr lang="fr-CH" sz="1300" b="1" dirty="0">
                <a:solidFill>
                  <a:srgbClr val="006968"/>
                </a:solidFill>
                <a:latin typeface="Poppins"/>
              </a:rPr>
              <a:t>le remboursement </a:t>
            </a:r>
            <a:r>
              <a:rPr lang="fr-CH" sz="1300" b="1" dirty="0">
                <a:solidFill>
                  <a:srgbClr val="006968"/>
                </a:solidFill>
                <a:latin typeface="Poppins"/>
              </a:rPr>
              <a:t>de vos </a:t>
            </a:r>
            <a:r>
              <a:rPr lang="fr-CH" sz="1300" b="1" dirty="0" smtClean="0">
                <a:solidFill>
                  <a:srgbClr val="006968"/>
                </a:solidFill>
                <a:latin typeface="Poppins"/>
              </a:rPr>
              <a:t>frais médicaux jusqu'à </a:t>
            </a:r>
            <a:r>
              <a:rPr lang="fr-CH" sz="1300" b="1" dirty="0">
                <a:solidFill>
                  <a:srgbClr val="006968"/>
                </a:solidFill>
                <a:latin typeface="Poppins"/>
              </a:rPr>
              <a:t>12 mois après la date d'émission de la facture.</a:t>
            </a: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r>
              <a:rPr lang="fr-CH" sz="1300" b="1" dirty="0">
                <a:solidFill>
                  <a:srgbClr val="006968"/>
                </a:solidFill>
                <a:latin typeface="Poppins"/>
              </a:rPr>
              <a:t>Vous recevrez votre carte d'assurance dans </a:t>
            </a:r>
            <a:r>
              <a:rPr lang="fr-CH" sz="1300" dirty="0">
                <a:latin typeface="Poppins"/>
              </a:rPr>
              <a:t>les 15 à 20 </a:t>
            </a:r>
            <a:r>
              <a:rPr lang="fr-CH" sz="1300" dirty="0" smtClean="0">
                <a:latin typeface="Poppins"/>
              </a:rPr>
              <a:t>jours</a:t>
            </a:r>
          </a:p>
          <a:p>
            <a:r>
              <a:rPr lang="fr-CH" sz="1300" dirty="0" smtClean="0">
                <a:latin typeface="Poppins"/>
              </a:rPr>
              <a:t>après votre arrivée.</a:t>
            </a:r>
            <a:endParaRPr lang="en-GB" sz="1300" dirty="0">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a:p>
            <a:endParaRPr lang="en-GB" sz="1300" b="1" dirty="0">
              <a:solidFill>
                <a:srgbClr val="006968"/>
              </a:solidFill>
              <a:latin typeface="Poppins"/>
            </a:endParaRPr>
          </a:p>
        </p:txBody>
      </p:sp>
      <p:sp>
        <p:nvSpPr>
          <p:cNvPr id="16"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6</a:t>
            </a:fld>
            <a:endParaRPr lang="fr-CH" b="1" dirty="0">
              <a:solidFill>
                <a:srgbClr val="BCE4FA"/>
              </a:solidFill>
              <a:latin typeface="Poppins"/>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3468" y="3393262"/>
            <a:ext cx="6418947" cy="2088000"/>
          </a:xfrm>
          <a:prstGeom prst="rect">
            <a:avLst/>
          </a:prstGeom>
        </p:spPr>
      </p:pic>
      <p:sp>
        <p:nvSpPr>
          <p:cNvPr id="14"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1141849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4864" y="1292013"/>
            <a:ext cx="1655485" cy="936000"/>
          </a:xfrm>
          <a:prstGeom prst="rect">
            <a:avLst/>
          </a:prstGeom>
        </p:spPr>
      </p:pic>
      <p:pic>
        <p:nvPicPr>
          <p:cNvPr id="14" name="Picture 13"/>
          <p:cNvPicPr>
            <a:picLocks noChangeAspect="1"/>
          </p:cNvPicPr>
          <p:nvPr/>
        </p:nvPicPr>
        <p:blipFill>
          <a:blip r:embed="rId4"/>
          <a:stretch>
            <a:fillRect/>
          </a:stretch>
        </p:blipFill>
        <p:spPr>
          <a:xfrm>
            <a:off x="8916619" y="1325239"/>
            <a:ext cx="829783" cy="828000"/>
          </a:xfrm>
          <a:prstGeom prst="rect">
            <a:avLst/>
          </a:prstGeom>
        </p:spPr>
      </p:pic>
      <p:grpSp>
        <p:nvGrpSpPr>
          <p:cNvPr id="27" name="Group 19">
            <a:extLst>
              <a:ext uri="{FF2B5EF4-FFF2-40B4-BE49-F238E27FC236}">
                <a16:creationId xmlns:a16="http://schemas.microsoft.com/office/drawing/2014/main" id="{DE235400-8A48-4E91-BD7E-3F23B6A3ABC0}"/>
              </a:ext>
            </a:extLst>
          </p:cNvPr>
          <p:cNvGrpSpPr/>
          <p:nvPr/>
        </p:nvGrpSpPr>
        <p:grpSpPr>
          <a:xfrm>
            <a:off x="0" y="5895474"/>
            <a:ext cx="12196012" cy="961960"/>
            <a:chOff x="0" y="5911516"/>
            <a:chExt cx="12196012" cy="961960"/>
          </a:xfrm>
        </p:grpSpPr>
        <p:grpSp>
          <p:nvGrpSpPr>
            <p:cNvPr id="28" name="Group 20">
              <a:extLst>
                <a:ext uri="{FF2B5EF4-FFF2-40B4-BE49-F238E27FC236}">
                  <a16:creationId xmlns:a16="http://schemas.microsoft.com/office/drawing/2014/main" id="{D80B5694-BAB0-491A-B98D-79E36221D2DF}"/>
                </a:ext>
              </a:extLst>
            </p:cNvPr>
            <p:cNvGrpSpPr/>
            <p:nvPr/>
          </p:nvGrpSpPr>
          <p:grpSpPr>
            <a:xfrm>
              <a:off x="0" y="5911516"/>
              <a:ext cx="12196012" cy="961960"/>
              <a:chOff x="0" y="5911516"/>
              <a:chExt cx="12196012" cy="961960"/>
            </a:xfrm>
          </p:grpSpPr>
          <p:sp>
            <p:nvSpPr>
              <p:cNvPr id="30" name="Rectangle 29">
                <a:extLst>
                  <a:ext uri="{FF2B5EF4-FFF2-40B4-BE49-F238E27FC236}">
                    <a16:creationId xmlns:a16="http://schemas.microsoft.com/office/drawing/2014/main" id="{6C59D4F4-BB86-42B4-AA9F-CF7273941B93}"/>
                  </a:ext>
                </a:extLst>
              </p:cNvPr>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32" name="Rectangle 31">
                <a:extLst>
                  <a:ext uri="{FF2B5EF4-FFF2-40B4-BE49-F238E27FC236}">
                    <a16:creationId xmlns:a16="http://schemas.microsoft.com/office/drawing/2014/main" id="{2896924D-4CF3-4ADC-941F-FC4218AB6156}"/>
                  </a:ext>
                </a:extLst>
              </p:cNvPr>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29" name="Content Placeholder 3">
              <a:extLst>
                <a:ext uri="{FF2B5EF4-FFF2-40B4-BE49-F238E27FC236}">
                  <a16:creationId xmlns:a16="http://schemas.microsoft.com/office/drawing/2014/main" id="{A3E2B28E-637C-43D0-90FC-786A18EA27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21" name="ZoneTexte 20">
            <a:extLst>
              <a:ext uri="{FF2B5EF4-FFF2-40B4-BE49-F238E27FC236}">
                <a16:creationId xmlns:a16="http://schemas.microsoft.com/office/drawing/2014/main" id="{2EABC80D-9AC5-4DE7-8397-B61C0828BA47}"/>
              </a:ext>
            </a:extLst>
          </p:cNvPr>
          <p:cNvSpPr txBox="1"/>
          <p:nvPr/>
        </p:nvSpPr>
        <p:spPr>
          <a:xfrm>
            <a:off x="135381" y="155330"/>
            <a:ext cx="6106600" cy="523220"/>
          </a:xfrm>
          <a:prstGeom prst="rect">
            <a:avLst/>
          </a:prstGeom>
          <a:noFill/>
        </p:spPr>
        <p:txBody>
          <a:bodyPr wrap="square">
            <a:spAutoFit/>
          </a:bodyPr>
          <a:lstStyle/>
          <a:p>
            <a:r>
              <a:rPr lang="fr-CH" sz="2800" b="1" dirty="0">
                <a:solidFill>
                  <a:srgbClr val="006968"/>
                </a:solidFill>
                <a:latin typeface="Georgia" panose="02040502050405020303" pitchFamily="18" charset="0"/>
              </a:rPr>
              <a:t>Qui contacter pour quoi </a:t>
            </a:r>
            <a:r>
              <a:rPr lang="fr-CH" sz="2800" b="1" dirty="0" smtClean="0">
                <a:solidFill>
                  <a:srgbClr val="006968"/>
                </a:solidFill>
                <a:latin typeface="Georgia" panose="02040502050405020303" pitchFamily="18" charset="0"/>
              </a:rPr>
              <a:t>?</a:t>
            </a:r>
            <a:endParaRPr lang="fr-CH" sz="2800" b="1" dirty="0">
              <a:solidFill>
                <a:srgbClr val="006968"/>
              </a:solidFill>
              <a:latin typeface="Georgia" panose="02040502050405020303" pitchFamily="18" charset="0"/>
            </a:endParaRPr>
          </a:p>
        </p:txBody>
      </p:sp>
      <p:graphicFrame>
        <p:nvGraphicFramePr>
          <p:cNvPr id="16"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1561040625"/>
              </p:ext>
            </p:extLst>
          </p:nvPr>
        </p:nvGraphicFramePr>
        <p:xfrm>
          <a:off x="6786010" y="2323679"/>
          <a:ext cx="4880379" cy="3264195"/>
        </p:xfrm>
        <a:graphic>
          <a:graphicData uri="http://schemas.openxmlformats.org/drawingml/2006/table">
            <a:tbl>
              <a:tblPr firstRow="1" bandRow="1">
                <a:tableStyleId>{5C22544A-7EE6-4342-B048-85BDC9FD1C3A}</a:tableStyleId>
              </a:tblPr>
              <a:tblGrid>
                <a:gridCol w="4880379">
                  <a:extLst>
                    <a:ext uri="{9D8B030D-6E8A-4147-A177-3AD203B41FA5}">
                      <a16:colId xmlns:a16="http://schemas.microsoft.com/office/drawing/2014/main" val="3068607209"/>
                    </a:ext>
                  </a:extLst>
                </a:gridCol>
              </a:tblGrid>
              <a:tr h="505755">
                <a:tc>
                  <a:txBody>
                    <a:bodyPr/>
                    <a:lstStyle/>
                    <a:p>
                      <a:pPr algn="ctr"/>
                      <a:r>
                        <a:rPr lang="en-GB" sz="1600" dirty="0">
                          <a:solidFill>
                            <a:srgbClr val="BCE4FA"/>
                          </a:solidFill>
                        </a:rPr>
                        <a:t>To be contacted for any question or request regarding :</a:t>
                      </a:r>
                    </a:p>
                  </a:txBody>
                  <a:tcPr anchor="ctr">
                    <a:solidFill>
                      <a:srgbClr val="006968"/>
                    </a:solidFill>
                  </a:tcPr>
                </a:tc>
                <a:extLst>
                  <a:ext uri="{0D108BD9-81ED-4DB2-BD59-A6C34878D82A}">
                    <a16:rowId xmlns:a16="http://schemas.microsoft.com/office/drawing/2014/main" val="3548108265"/>
                  </a:ext>
                </a:extLst>
              </a:tr>
              <a:tr h="1396115">
                <a:tc>
                  <a:txBody>
                    <a:bodyPr/>
                    <a:lstStyle/>
                    <a:p>
                      <a:pPr marL="0" indent="0">
                        <a:buFont typeface="Arial" panose="020B0604020202020204" pitchFamily="34" charset="0"/>
                        <a:buNone/>
                      </a:pPr>
                      <a:endParaRPr lang="en-US" sz="1600" dirty="0">
                        <a:solidFill>
                          <a:schemeClr val="tx1"/>
                        </a:solidFill>
                        <a:latin typeface="Poppins"/>
                      </a:endParaRPr>
                    </a:p>
                    <a:p>
                      <a:pPr marL="285750" indent="-285750">
                        <a:buFont typeface="Arial" panose="020B0604020202020204" pitchFamily="34" charset="0"/>
                        <a:buChar char="•"/>
                      </a:pPr>
                      <a:r>
                        <a:rPr lang="fr-CH" sz="1400" dirty="0" smtClean="0">
                          <a:solidFill>
                            <a:schemeClr val="tx1"/>
                          </a:solidFill>
                          <a:latin typeface="Poppins"/>
                        </a:rPr>
                        <a:t>Votre couverture et vos avantages ;</a:t>
                      </a:r>
                    </a:p>
                    <a:p>
                      <a:pPr marL="285750" indent="-285750">
                        <a:buFont typeface="Arial" panose="020B0604020202020204" pitchFamily="34" charset="0"/>
                        <a:buChar char="•"/>
                      </a:pPr>
                      <a:r>
                        <a:rPr lang="fr-CH" sz="1400" dirty="0" smtClean="0">
                          <a:solidFill>
                            <a:schemeClr val="tx1"/>
                          </a:solidFill>
                          <a:latin typeface="Poppins"/>
                        </a:rPr>
                        <a:t>La couverture et les prestations de votre conjoint et de vos enfants ;</a:t>
                      </a:r>
                    </a:p>
                    <a:p>
                      <a:pPr marL="285750" indent="-285750">
                        <a:buFont typeface="Arial" panose="020B0604020202020204" pitchFamily="34" charset="0"/>
                        <a:buChar char="•"/>
                      </a:pPr>
                      <a:r>
                        <a:rPr lang="fr-CH" sz="1400" dirty="0" smtClean="0">
                          <a:solidFill>
                            <a:schemeClr val="tx1"/>
                          </a:solidFill>
                          <a:latin typeface="Poppins"/>
                        </a:rPr>
                        <a:t>Vos demandes de remboursements ;</a:t>
                      </a:r>
                    </a:p>
                    <a:p>
                      <a:pPr marL="285750" indent="-285750">
                        <a:buFont typeface="Arial" panose="020B0604020202020204" pitchFamily="34" charset="0"/>
                        <a:buChar char="•"/>
                      </a:pPr>
                      <a:r>
                        <a:rPr lang="fr-CH" sz="1400" dirty="0" smtClean="0">
                          <a:solidFill>
                            <a:schemeClr val="tx1"/>
                          </a:solidFill>
                          <a:latin typeface="Poppins"/>
                        </a:rPr>
                        <a:t>Les certificats d'assurance ;</a:t>
                      </a:r>
                    </a:p>
                    <a:p>
                      <a:pPr marL="285750" indent="-285750">
                        <a:buFont typeface="Arial" panose="020B0604020202020204" pitchFamily="34" charset="0"/>
                        <a:buChar char="•"/>
                      </a:pPr>
                      <a:r>
                        <a:rPr lang="fr-CH" sz="1400" dirty="0" smtClean="0">
                          <a:solidFill>
                            <a:schemeClr val="tx1"/>
                          </a:solidFill>
                          <a:latin typeface="Poppins"/>
                        </a:rPr>
                        <a:t>Les</a:t>
                      </a:r>
                      <a:r>
                        <a:rPr lang="fr-CH" sz="1400" baseline="0" dirty="0" smtClean="0">
                          <a:solidFill>
                            <a:schemeClr val="tx1"/>
                          </a:solidFill>
                          <a:latin typeface="Poppins"/>
                        </a:rPr>
                        <a:t> </a:t>
                      </a:r>
                      <a:r>
                        <a:rPr lang="fr-CH" sz="1400" dirty="0" smtClean="0">
                          <a:solidFill>
                            <a:schemeClr val="tx1"/>
                          </a:solidFill>
                          <a:latin typeface="Poppins"/>
                        </a:rPr>
                        <a:t>prestataires de soins de santé agréés en général ;</a:t>
                      </a:r>
                    </a:p>
                    <a:p>
                      <a:pPr marL="285750" indent="-285750">
                        <a:buFont typeface="Arial" panose="020B0604020202020204" pitchFamily="34" charset="0"/>
                        <a:buChar char="•"/>
                      </a:pPr>
                      <a:r>
                        <a:rPr lang="fr-CH" sz="1400" dirty="0" smtClean="0">
                          <a:solidFill>
                            <a:schemeClr val="tx1"/>
                          </a:solidFill>
                          <a:latin typeface="Poppins"/>
                        </a:rPr>
                        <a:t>L'application du Règlement du CHIS.</a:t>
                      </a:r>
                    </a:p>
                    <a:p>
                      <a:pPr marL="0" indent="0">
                        <a:buFont typeface="Arial" panose="020B0604020202020204" pitchFamily="34" charset="0"/>
                        <a:buNone/>
                      </a:pPr>
                      <a:endParaRPr lang="en-GB" sz="1400" dirty="0">
                        <a:solidFill>
                          <a:srgbClr val="006968"/>
                        </a:solidFill>
                        <a:latin typeface="Poppins"/>
                        <a:cs typeface="Times New Roman" panose="02020603050405020304" pitchFamily="18" charset="0"/>
                      </a:endParaRPr>
                    </a:p>
                    <a:p>
                      <a:r>
                        <a:rPr lang="en-GB" sz="900" dirty="0">
                          <a:solidFill>
                            <a:srgbClr val="006968"/>
                          </a:solidFill>
                          <a:latin typeface="Poppins"/>
                          <a:cs typeface="Times New Roman" panose="02020603050405020304" pitchFamily="18" charset="0"/>
                        </a:rPr>
                        <a:t>►</a:t>
                      </a:r>
                      <a:r>
                        <a:rPr lang="en-GB" sz="1600" dirty="0">
                          <a:solidFill>
                            <a:srgbClr val="006968"/>
                          </a:solidFill>
                          <a:latin typeface="Poppins"/>
                          <a:cs typeface="Times New Roman" panose="02020603050405020304" pitchFamily="18" charset="0"/>
                        </a:rPr>
                        <a:t> </a:t>
                      </a:r>
                      <a:r>
                        <a:rPr lang="fr-CH" sz="1600" b="1" dirty="0">
                          <a:solidFill>
                            <a:srgbClr val="006968"/>
                          </a:solidFill>
                          <a:latin typeface="Poppins"/>
                        </a:rPr>
                        <a:t>UNIQA</a:t>
                      </a:r>
                      <a:endParaRPr lang="en-GB" sz="1600" dirty="0">
                        <a:latin typeface="Poppins"/>
                      </a:endParaRPr>
                    </a:p>
                    <a:p>
                      <a:r>
                        <a:rPr lang="fr-CH" sz="1600" dirty="0">
                          <a:solidFill>
                            <a:srgbClr val="006968"/>
                          </a:solidFill>
                          <a:latin typeface="Poppins"/>
                        </a:rPr>
                        <a:t>uniqa@cern.ch </a:t>
                      </a:r>
                      <a:r>
                        <a:rPr lang="fr-CH" sz="1600" dirty="0">
                          <a:latin typeface="Poppins"/>
                        </a:rPr>
                        <a:t>or </a:t>
                      </a:r>
                      <a:r>
                        <a:rPr lang="fr-CH" sz="1400" dirty="0">
                          <a:solidFill>
                            <a:srgbClr val="006968"/>
                          </a:solidFill>
                          <a:latin typeface="Poppins"/>
                        </a:rPr>
                        <a:t>+41 (0)22 718 63 00</a:t>
                      </a:r>
                    </a:p>
                    <a:p>
                      <a:endParaRPr lang="fr-CH" sz="500" dirty="0">
                        <a:solidFill>
                          <a:srgbClr val="006968"/>
                        </a:solidFill>
                        <a:latin typeface="Poppins"/>
                      </a:endParaRPr>
                    </a:p>
                    <a:p>
                      <a:endParaRPr lang="fr-CH" sz="500" dirty="0">
                        <a:solidFill>
                          <a:srgbClr val="006968"/>
                        </a:solidFill>
                        <a:latin typeface="Poppins"/>
                      </a:endParaRPr>
                    </a:p>
                    <a:p>
                      <a:endParaRPr lang="fr-CH" sz="500" dirty="0">
                        <a:solidFill>
                          <a:srgbClr val="006968"/>
                        </a:solidFill>
                        <a:latin typeface="Poppins"/>
                      </a:endParaRPr>
                    </a:p>
                  </a:txBody>
                  <a:tcPr>
                    <a:noFill/>
                  </a:tcPr>
                </a:tc>
                <a:extLst>
                  <a:ext uri="{0D108BD9-81ED-4DB2-BD59-A6C34878D82A}">
                    <a16:rowId xmlns:a16="http://schemas.microsoft.com/office/drawing/2014/main" val="4198838146"/>
                  </a:ext>
                </a:extLst>
              </a:tr>
            </a:tbl>
          </a:graphicData>
        </a:graphic>
      </p:graphicFrame>
      <p:graphicFrame>
        <p:nvGraphicFramePr>
          <p:cNvPr id="18" name="Tableau 3">
            <a:extLst>
              <a:ext uri="{FF2B5EF4-FFF2-40B4-BE49-F238E27FC236}">
                <a16:creationId xmlns:a16="http://schemas.microsoft.com/office/drawing/2014/main" id="{8D1A8E63-D413-44F0-B860-FF4B3CD64935}"/>
              </a:ext>
            </a:extLst>
          </p:cNvPr>
          <p:cNvGraphicFramePr>
            <a:graphicFrameLocks noGrp="1"/>
          </p:cNvGraphicFramePr>
          <p:nvPr>
            <p:extLst>
              <p:ext uri="{D42A27DB-BD31-4B8C-83A1-F6EECF244321}">
                <p14:modId xmlns:p14="http://schemas.microsoft.com/office/powerpoint/2010/main" val="1196874029"/>
              </p:ext>
            </p:extLst>
          </p:nvPr>
        </p:nvGraphicFramePr>
        <p:xfrm>
          <a:off x="574535" y="2243489"/>
          <a:ext cx="4880379" cy="3297904"/>
        </p:xfrm>
        <a:graphic>
          <a:graphicData uri="http://schemas.openxmlformats.org/drawingml/2006/table">
            <a:tbl>
              <a:tblPr firstRow="1" bandRow="1">
                <a:tableStyleId>{5C22544A-7EE6-4342-B048-85BDC9FD1C3A}</a:tableStyleId>
              </a:tblPr>
              <a:tblGrid>
                <a:gridCol w="4880379">
                  <a:extLst>
                    <a:ext uri="{9D8B030D-6E8A-4147-A177-3AD203B41FA5}">
                      <a16:colId xmlns:a16="http://schemas.microsoft.com/office/drawing/2014/main" val="3068607209"/>
                    </a:ext>
                  </a:extLst>
                </a:gridCol>
              </a:tblGrid>
              <a:tr h="768064">
                <a:tc>
                  <a:txBody>
                    <a:bodyPr/>
                    <a:lstStyle/>
                    <a:p>
                      <a:pPr algn="ctr"/>
                      <a:r>
                        <a:rPr lang="fr-CH" sz="1400" dirty="0" smtClean="0">
                          <a:solidFill>
                            <a:srgbClr val="BCE4FA"/>
                          </a:solidFill>
                        </a:rPr>
                        <a:t>Peut être contacté pour toute question ou demande concernant la SHIPID ou les expériences avec le TPA (UNIQA) </a:t>
                      </a:r>
                      <a:endParaRPr lang="en-GB" sz="1400" dirty="0">
                        <a:solidFill>
                          <a:srgbClr val="BCE4FA"/>
                        </a:solidFill>
                      </a:endParaRPr>
                    </a:p>
                  </a:txBody>
                  <a:tcPr anchor="ctr">
                    <a:solidFill>
                      <a:srgbClr val="006968"/>
                    </a:solidFill>
                  </a:tcPr>
                </a:tc>
                <a:extLst>
                  <a:ext uri="{0D108BD9-81ED-4DB2-BD59-A6C34878D82A}">
                    <a16:rowId xmlns:a16="http://schemas.microsoft.com/office/drawing/2014/main" val="3548108265"/>
                  </a:ext>
                </a:extLst>
              </a:tr>
              <a:tr h="2385040">
                <a:tc>
                  <a:txBody>
                    <a:bodyPr/>
                    <a:lstStyle/>
                    <a:p>
                      <a:r>
                        <a:rPr lang="en-US" sz="1600" dirty="0" smtClean="0">
                          <a:solidFill>
                            <a:srgbClr val="006968"/>
                          </a:solidFill>
                        </a:rPr>
                        <a:t>Service SHIPID </a:t>
                      </a:r>
                    </a:p>
                    <a:p>
                      <a:r>
                        <a:rPr lang="en-US" sz="1600" dirty="0" err="1" smtClean="0"/>
                        <a:t>Chis.shipid</a:t>
                      </a:r>
                      <a:r>
                        <a:rPr lang="en-US" sz="1600" dirty="0" smtClean="0"/>
                        <a:t> </a:t>
                      </a:r>
                      <a:r>
                        <a:rPr lang="en-US" sz="1600" dirty="0"/>
                        <a:t>@cern.ch </a:t>
                      </a:r>
                    </a:p>
                    <a:p>
                      <a:endParaRPr lang="en-US" sz="1600" dirty="0"/>
                    </a:p>
                    <a:p>
                      <a:r>
                        <a:rPr lang="en-US" sz="1600" dirty="0" smtClean="0">
                          <a:solidFill>
                            <a:srgbClr val="006968"/>
                          </a:solidFill>
                        </a:rPr>
                        <a:t>Management du CHIS </a:t>
                      </a:r>
                    </a:p>
                    <a:p>
                      <a:r>
                        <a:rPr lang="en-US" sz="1600" dirty="0" smtClean="0"/>
                        <a:t>chis.manager@cern.ch</a:t>
                      </a:r>
                      <a:endParaRPr lang="en-US" sz="1600" dirty="0"/>
                    </a:p>
                    <a:p>
                      <a:r>
                        <a:rPr lang="en-GB" sz="1600" b="0" i="0" kern="1200" dirty="0">
                          <a:solidFill>
                            <a:schemeClr val="tx1"/>
                          </a:solidFill>
                          <a:effectLst/>
                          <a:latin typeface="+mn-lt"/>
                          <a:ea typeface="+mn-ea"/>
                          <a:cs typeface="+mn-cs"/>
                        </a:rPr>
                        <a:t/>
                      </a:r>
                      <a:br>
                        <a:rPr lang="en-GB" sz="1600" b="0" i="0" kern="1200" dirty="0">
                          <a:solidFill>
                            <a:schemeClr val="tx1"/>
                          </a:solidFill>
                          <a:effectLst/>
                          <a:latin typeface="+mn-lt"/>
                          <a:ea typeface="+mn-ea"/>
                          <a:cs typeface="+mn-cs"/>
                        </a:rPr>
                      </a:br>
                      <a:r>
                        <a:rPr lang="en-GB" sz="900" dirty="0">
                          <a:solidFill>
                            <a:srgbClr val="006968"/>
                          </a:solidFill>
                          <a:latin typeface="Poppins"/>
                          <a:cs typeface="Times New Roman" panose="02020603050405020304" pitchFamily="18" charset="0"/>
                        </a:rPr>
                        <a:t>►</a:t>
                      </a:r>
                      <a:r>
                        <a:rPr lang="en-GB" sz="1600" dirty="0">
                          <a:solidFill>
                            <a:srgbClr val="006968"/>
                          </a:solidFill>
                          <a:latin typeface="Poppins"/>
                          <a:cs typeface="Times New Roman" panose="02020603050405020304" pitchFamily="18" charset="0"/>
                        </a:rPr>
                        <a:t> </a:t>
                      </a:r>
                      <a:r>
                        <a:rPr lang="en-GB" sz="1600" dirty="0" smtClean="0">
                          <a:solidFill>
                            <a:srgbClr val="006968"/>
                          </a:solidFill>
                          <a:latin typeface="Poppins"/>
                          <a:cs typeface="Times New Roman" panose="02020603050405020304" pitchFamily="18" charset="0"/>
                        </a:rPr>
                        <a:t>Site internet du </a:t>
                      </a:r>
                      <a:r>
                        <a:rPr lang="en-GB" sz="1600" b="1" dirty="0" smtClean="0">
                          <a:solidFill>
                            <a:srgbClr val="006968"/>
                          </a:solidFill>
                          <a:latin typeface="Poppins"/>
                        </a:rPr>
                        <a:t>CHIS : </a:t>
                      </a:r>
                      <a:r>
                        <a:rPr lang="en-GB" sz="1600" b="1" dirty="0" smtClean="0">
                          <a:solidFill>
                            <a:srgbClr val="006968"/>
                          </a:solidFill>
                          <a:latin typeface="Poppins"/>
                          <a:hlinkClick r:id="rId6"/>
                        </a:rPr>
                        <a:t>chis.cern/</a:t>
                      </a:r>
                      <a:r>
                        <a:rPr lang="en-GB" sz="1600" b="1" dirty="0" err="1" smtClean="0">
                          <a:solidFill>
                            <a:srgbClr val="006968"/>
                          </a:solidFill>
                          <a:latin typeface="Poppins"/>
                          <a:hlinkClick r:id="rId6"/>
                        </a:rPr>
                        <a:t>fr</a:t>
                      </a:r>
                      <a:endParaRPr lang="en-GB" sz="1600" b="1" dirty="0">
                        <a:solidFill>
                          <a:srgbClr val="006968"/>
                        </a:solidFill>
                        <a:latin typeface="Poppins"/>
                      </a:endParaRPr>
                    </a:p>
                    <a:p>
                      <a:r>
                        <a:rPr lang="en-GB" sz="1600" dirty="0" smtClean="0">
                          <a:latin typeface="Poppins"/>
                        </a:rPr>
                        <a:t>Information </a:t>
                      </a:r>
                      <a:r>
                        <a:rPr lang="en-GB" sz="1600" dirty="0" err="1" smtClean="0">
                          <a:latin typeface="Poppins"/>
                        </a:rPr>
                        <a:t>générale</a:t>
                      </a:r>
                      <a:r>
                        <a:rPr lang="en-GB" sz="1600" dirty="0" smtClean="0">
                          <a:latin typeface="Poppins"/>
                        </a:rPr>
                        <a:t>, </a:t>
                      </a:r>
                      <a:r>
                        <a:rPr lang="en-GB" sz="1600" dirty="0" err="1" smtClean="0">
                          <a:latin typeface="Poppins"/>
                        </a:rPr>
                        <a:t>procédures</a:t>
                      </a:r>
                      <a:r>
                        <a:rPr lang="en-GB" sz="1600" dirty="0">
                          <a:latin typeface="Poppins"/>
                        </a:rPr>
                        <a:t>, </a:t>
                      </a:r>
                      <a:r>
                        <a:rPr lang="en-GB" sz="1600" dirty="0" err="1" smtClean="0">
                          <a:latin typeface="Poppins"/>
                        </a:rPr>
                        <a:t>formulaires</a:t>
                      </a:r>
                      <a:r>
                        <a:rPr lang="en-GB" sz="1600" dirty="0">
                          <a:latin typeface="Poppins"/>
                        </a:rPr>
                        <a:t>, </a:t>
                      </a:r>
                      <a:r>
                        <a:rPr lang="en-GB" sz="1600" dirty="0" smtClean="0">
                          <a:latin typeface="Poppins"/>
                        </a:rPr>
                        <a:t>Règlement du CHIS et </a:t>
                      </a:r>
                      <a:r>
                        <a:rPr lang="en-GB" sz="1600" dirty="0" err="1" smtClean="0">
                          <a:latin typeface="Poppins"/>
                        </a:rPr>
                        <a:t>autres</a:t>
                      </a:r>
                      <a:r>
                        <a:rPr lang="en-GB" sz="1600" dirty="0" smtClean="0">
                          <a:latin typeface="Poppins"/>
                        </a:rPr>
                        <a:t> documents </a:t>
                      </a:r>
                      <a:r>
                        <a:rPr lang="en-GB" sz="1600" dirty="0" err="1" smtClean="0">
                          <a:latin typeface="Poppins"/>
                        </a:rPr>
                        <a:t>officiel</a:t>
                      </a:r>
                      <a:r>
                        <a:rPr lang="en-GB" sz="1600" dirty="0" smtClean="0">
                          <a:latin typeface="Poppins"/>
                        </a:rPr>
                        <a:t>, </a:t>
                      </a:r>
                      <a:r>
                        <a:rPr lang="en-GB" sz="1600" dirty="0">
                          <a:latin typeface="Poppins"/>
                        </a:rPr>
                        <a:t>FAQ…</a:t>
                      </a:r>
                    </a:p>
                  </a:txBody>
                  <a:tcPr>
                    <a:solidFill>
                      <a:schemeClr val="bg1"/>
                    </a:solidFill>
                  </a:tcPr>
                </a:tc>
                <a:extLst>
                  <a:ext uri="{0D108BD9-81ED-4DB2-BD59-A6C34878D82A}">
                    <a16:rowId xmlns:a16="http://schemas.microsoft.com/office/drawing/2014/main" val="4198838146"/>
                  </a:ext>
                </a:extLst>
              </a:tr>
            </a:tbl>
          </a:graphicData>
        </a:graphic>
      </p:graphicFrame>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71268" y="246550"/>
            <a:ext cx="483646" cy="432000"/>
          </a:xfrm>
          <a:prstGeom prst="rect">
            <a:avLst/>
          </a:prstGeom>
        </p:spPr>
      </p:pic>
      <p:sp>
        <p:nvSpPr>
          <p:cNvPr id="31" name="Slide Number Placeholder 16"/>
          <p:cNvSpPr>
            <a:spLocks noGrp="1"/>
          </p:cNvSpPr>
          <p:nvPr>
            <p:ph type="sldNum" sz="quarter" idx="12"/>
          </p:nvPr>
        </p:nvSpPr>
        <p:spPr>
          <a:xfrm>
            <a:off x="8610600" y="6356350"/>
            <a:ext cx="2743200" cy="365125"/>
          </a:xfrm>
        </p:spPr>
        <p:txBody>
          <a:bodyPr/>
          <a:lstStyle/>
          <a:p>
            <a:fld id="{A627F23D-DE35-4613-8D58-6E40103DA108}" type="slidenum">
              <a:rPr lang="fr-CH" b="1" smtClean="0">
                <a:solidFill>
                  <a:srgbClr val="BCE4FA"/>
                </a:solidFill>
                <a:latin typeface="Poppins"/>
              </a:rPr>
              <a:t>7</a:t>
            </a:fld>
            <a:endParaRPr lang="fr-CH" b="1" dirty="0">
              <a:solidFill>
                <a:srgbClr val="BCE4FA"/>
              </a:solidFill>
              <a:latin typeface="Poppins"/>
            </a:endParaRPr>
          </a:p>
        </p:txBody>
      </p:sp>
      <p:sp>
        <p:nvSpPr>
          <p:cNvPr id="15"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202394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5911516"/>
            <a:ext cx="12196012" cy="961960"/>
            <a:chOff x="0" y="5911516"/>
            <a:chExt cx="12196012" cy="961960"/>
          </a:xfrm>
        </p:grpSpPr>
        <p:grpSp>
          <p:nvGrpSpPr>
            <p:cNvPr id="13" name="Group 12"/>
            <p:cNvGrpSpPr/>
            <p:nvPr/>
          </p:nvGrpSpPr>
          <p:grpSpPr>
            <a:xfrm>
              <a:off x="0" y="5911516"/>
              <a:ext cx="12196012" cy="961960"/>
              <a:chOff x="0" y="5911516"/>
              <a:chExt cx="12196012" cy="961960"/>
            </a:xfrm>
          </p:grpSpPr>
          <p:sp>
            <p:nvSpPr>
              <p:cNvPr id="8" name="Rectangle 7"/>
              <p:cNvSpPr/>
              <p:nvPr/>
            </p:nvSpPr>
            <p:spPr>
              <a:xfrm>
                <a:off x="4012" y="6055329"/>
                <a:ext cx="12192000" cy="818147"/>
              </a:xfrm>
              <a:prstGeom prst="rect">
                <a:avLst/>
              </a:prstGeom>
              <a:solidFill>
                <a:srgbClr val="006968"/>
              </a:solidFill>
              <a:ln>
                <a:solidFill>
                  <a:srgbClr val="006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9" name="Rectangle 8"/>
              <p:cNvSpPr/>
              <p:nvPr/>
            </p:nvSpPr>
            <p:spPr>
              <a:xfrm>
                <a:off x="0" y="5911516"/>
                <a:ext cx="12192000" cy="128337"/>
              </a:xfrm>
              <a:prstGeom prst="rect">
                <a:avLst/>
              </a:prstGeom>
              <a:solidFill>
                <a:srgbClr val="BCE4FA"/>
              </a:solidFill>
              <a:ln>
                <a:solidFill>
                  <a:srgbClr val="BCE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grpSp>
        <p:pic>
          <p:nvPicPr>
            <p:cNvPr id="10"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2156" r="10373" b="22135"/>
            <a:stretch/>
          </p:blipFill>
          <p:spPr>
            <a:xfrm>
              <a:off x="1" y="5911517"/>
              <a:ext cx="3938336" cy="946483"/>
            </a:xfrm>
            <a:prstGeom prst="rect">
              <a:avLst/>
            </a:prstGeom>
          </p:spPr>
        </p:pic>
      </p:grpSp>
      <p:sp>
        <p:nvSpPr>
          <p:cNvPr id="17" name="Slide Number Placeholder 16"/>
          <p:cNvSpPr>
            <a:spLocks noGrp="1"/>
          </p:cNvSpPr>
          <p:nvPr>
            <p:ph type="sldNum" sz="quarter" idx="12"/>
          </p:nvPr>
        </p:nvSpPr>
        <p:spPr/>
        <p:txBody>
          <a:bodyPr/>
          <a:lstStyle/>
          <a:p>
            <a:fld id="{A627F23D-DE35-4613-8D58-6E40103DA108}" type="slidenum">
              <a:rPr lang="fr-CH" b="1" smtClean="0">
                <a:solidFill>
                  <a:srgbClr val="BCE4FA"/>
                </a:solidFill>
                <a:latin typeface="Poppins"/>
              </a:rPr>
              <a:t>8</a:t>
            </a:fld>
            <a:endParaRPr lang="fr-CH" b="1" dirty="0">
              <a:solidFill>
                <a:srgbClr val="BCE4FA"/>
              </a:solidFill>
              <a:latin typeface="Poppins"/>
            </a:endParaRPr>
          </a:p>
        </p:txBody>
      </p:sp>
      <p:pic>
        <p:nvPicPr>
          <p:cNvPr id="22" name="Picture 2">
            <a:extLst>
              <a:ext uri="{FF2B5EF4-FFF2-40B4-BE49-F238E27FC236}">
                <a16:creationId xmlns:a16="http://schemas.microsoft.com/office/drawing/2014/main" id="{86CCA3D9-37F0-43E7-8664-56484F0B5F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691" t="20500" r="62190" b="48580"/>
          <a:stretch/>
        </p:blipFill>
        <p:spPr>
          <a:xfrm>
            <a:off x="10339392" y="1026065"/>
            <a:ext cx="485019" cy="432108"/>
          </a:xfrm>
          <a:prstGeom prst="rect">
            <a:avLst/>
          </a:prstGeom>
        </p:spPr>
      </p:pic>
      <p:sp>
        <p:nvSpPr>
          <p:cNvPr id="18" name="Rectangle 17"/>
          <p:cNvSpPr/>
          <p:nvPr/>
        </p:nvSpPr>
        <p:spPr>
          <a:xfrm>
            <a:off x="4732121" y="2299850"/>
            <a:ext cx="2890317" cy="923330"/>
          </a:xfrm>
          <a:prstGeom prst="rect">
            <a:avLst/>
          </a:prstGeom>
        </p:spPr>
        <p:txBody>
          <a:bodyPr wrap="square">
            <a:spAutoFit/>
          </a:bodyPr>
          <a:lstStyle/>
          <a:p>
            <a:r>
              <a:rPr lang="en-GB" sz="5400" b="1" dirty="0" smtClean="0">
                <a:solidFill>
                  <a:srgbClr val="006968"/>
                </a:solidFill>
                <a:latin typeface="Poppins"/>
              </a:rPr>
              <a:t>MERCI !</a:t>
            </a:r>
            <a:endParaRPr lang="en-GB" sz="5400" b="1" dirty="0">
              <a:solidFill>
                <a:srgbClr val="006968"/>
              </a:solidFill>
              <a:latin typeface="Poppins"/>
            </a:endParaRPr>
          </a:p>
        </p:txBody>
      </p:sp>
      <p:sp>
        <p:nvSpPr>
          <p:cNvPr id="11" name="Date Placeholder 15"/>
          <p:cNvSpPr>
            <a:spLocks noGrp="1"/>
          </p:cNvSpPr>
          <p:nvPr/>
        </p:nvSpPr>
        <p:spPr>
          <a:xfrm>
            <a:off x="5242982" y="6281839"/>
            <a:ext cx="1545103"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b="1" dirty="0" smtClean="0">
                <a:solidFill>
                  <a:srgbClr val="BCE4FA"/>
                </a:solidFill>
                <a:latin typeface="Poppins"/>
              </a:rPr>
              <a:t>2022</a:t>
            </a:r>
            <a:endParaRPr lang="fr-CH" b="1" dirty="0">
              <a:solidFill>
                <a:srgbClr val="BCE4FA"/>
              </a:solidFill>
              <a:latin typeface="Poppins"/>
            </a:endParaRPr>
          </a:p>
        </p:txBody>
      </p:sp>
    </p:spTree>
    <p:extLst>
      <p:ext uri="{BB962C8B-B14F-4D97-AF65-F5344CB8AC3E}">
        <p14:creationId xmlns:p14="http://schemas.microsoft.com/office/powerpoint/2010/main" val="26821093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8264</TotalTime>
  <Words>1488</Words>
  <Application>Microsoft Office PowerPoint</Application>
  <PresentationFormat>Widescreen</PresentationFormat>
  <Paragraphs>198</Paragraphs>
  <Slides>8</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Calibri</vt:lpstr>
      <vt:lpstr>Calibri Light</vt:lpstr>
      <vt:lpstr>Georgia</vt:lpstr>
      <vt:lpstr>Poppins</vt:lpstr>
      <vt:lpstr>sourcesans-regular</vt:lpstr>
      <vt:lpstr>Times New Roman</vt:lpstr>
      <vt:lpstr>Office Theme</vt:lpstr>
      <vt:lpstr>Session de bienvenue</vt:lpstr>
      <vt:lpstr>PowerPoint Presentation</vt:lpstr>
      <vt:lpstr>PowerPoint Presentation</vt:lpstr>
      <vt:lpstr>► Pour les Membres du Personnel titulaires ou boursiers et les étudiants:   - Résiliez votre assurance maladie (nationale ou non) avec une attestation d'assurance à demander à UNIQA. - Rendez vos cartes d'assurance et ne les utilisez plus.   ► Pour les Membres du Personnel titulaires ou boursiers uniquement qui ont un conjoint :     (Les étudiants ne sont pas soumis à l'obligation de remplir une SHIPID.)  Remplir une SHIPID (Déclaration d'Assurance maladie et Revenu Professionnel du Conjoint) sous EDH pour déclarer le statut du conjoint.     Puis tout changement de revenus bruts du conjoint ou de sa situation en matière d'assurance maladie doit être déclaré à l'Organisation.    Attention particulière pour les personnes qui veulent s'établir en Suisse ou qui sont déjà établies en Suisse.   Les membres de votre famille sont automatiquement et obligatoirement affiliés au CHIS. Toutefois, cela ne les dispense pas nécessairement de leurs obligations au regard du droit suisse découlant du fait qu'ils résident ou s'installent en Suisse. Ceci est valable qu'ils aient la nationalité suisse ou qu'ils soient titulaires d'un permis de séjour de type B ou C. Dans ce cas, ils deviennent ou restent soumis à l'obligation de contracter une assurance en Suisse auprès d'un assureur LAMal, sauf s'ils en demandent l'exemption.   Vous avez 3 mois pour demander l'exemption.</vt:lpstr>
      <vt:lpstr>PowerPoint Presentation</vt:lpstr>
      <vt:lpstr>PowerPoint Presentation</vt:lpstr>
      <vt:lpstr>PowerPoint Presentation</vt:lpstr>
      <vt:lpstr>PowerPoint Presentation</vt:lpstr>
    </vt:vector>
  </TitlesOfParts>
  <Company>CERN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Marie Wanert-Calaga</dc:creator>
  <cp:lastModifiedBy>Sophie Marie Wanert-Calaga</cp:lastModifiedBy>
  <cp:revision>510</cp:revision>
  <dcterms:created xsi:type="dcterms:W3CDTF">2020-02-11T13:42:40Z</dcterms:created>
  <dcterms:modified xsi:type="dcterms:W3CDTF">2022-06-02T13:38:44Z</dcterms:modified>
</cp:coreProperties>
</file>