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8" r:id="rId3"/>
    <p:sldId id="274" r:id="rId4"/>
    <p:sldId id="270" r:id="rId5"/>
    <p:sldId id="271" r:id="rId6"/>
    <p:sldId id="273" r:id="rId7"/>
    <p:sldId id="272" r:id="rId8"/>
    <p:sldId id="259" r:id="rId9"/>
    <p:sldId id="260" r:id="rId10"/>
    <p:sldId id="268" r:id="rId11"/>
    <p:sldId id="267" r:id="rId12"/>
    <p:sldId id="275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>
        <p:scale>
          <a:sx n="100" d="100"/>
          <a:sy n="100" d="100"/>
        </p:scale>
        <p:origin x="816" y="7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7E393-4AB5-419E-B194-A3CA14563C6F}" type="datetimeFigureOut">
              <a:rPr lang="en-GB" smtClean="0"/>
              <a:t>19/08/2019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1FE269-EADF-4E31-8AD2-DA2DAA1A59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9089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EF17C-91C2-4784-9F41-0549067B9E1A}" type="datetime1">
              <a:rPr lang="en-GB" smtClean="0"/>
              <a:t>19/08/2019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0FCA0-6FB5-44BB-9483-12A2578D55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3540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B5F04-5D95-408C-A942-581B9D860191}" type="datetime1">
              <a:rPr lang="en-GB" smtClean="0"/>
              <a:t>19/08/2019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0FCA0-6FB5-44BB-9483-12A2578D55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1023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74D71-312B-4FA4-B2AC-27F3D235A717}" type="datetime1">
              <a:rPr lang="en-GB" smtClean="0"/>
              <a:t>19/08/2019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0FCA0-6FB5-44BB-9483-12A2578D55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2722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60071-F36B-4BAD-8235-A95923B49B16}" type="datetime1">
              <a:rPr lang="en-GB" smtClean="0"/>
              <a:t>19/08/2019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0FCA0-6FB5-44BB-9483-12A2578D55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0637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6FC8B-27AC-4CC9-9576-DD0FD836D56C}" type="datetime1">
              <a:rPr lang="en-GB" smtClean="0"/>
              <a:t>19/08/2019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0FCA0-6FB5-44BB-9483-12A2578D55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05607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8562E-B0B8-4272-B2FC-1014B3985A2C}" type="datetime1">
              <a:rPr lang="en-GB" smtClean="0"/>
              <a:t>19/08/2019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0FCA0-6FB5-44BB-9483-12A2578D55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76675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1CEB4-3EDD-47A4-991E-7905992EA084}" type="datetime1">
              <a:rPr lang="en-GB" smtClean="0"/>
              <a:t>19/08/2019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0FCA0-6FB5-44BB-9483-12A2578D55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04227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39974-1A61-4787-9219-72C6AD7978C2}" type="datetime1">
              <a:rPr lang="en-GB" smtClean="0"/>
              <a:t>19/08/2019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0FCA0-6FB5-44BB-9483-12A2578D55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6367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005C0-5C9F-47A0-8196-37CFDE770218}" type="datetime1">
              <a:rPr lang="en-GB" smtClean="0"/>
              <a:t>19/08/2019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0FCA0-6FB5-44BB-9483-12A2578D55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7403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1AA7B-E45E-4A39-BC9D-5A2959FD599C}" type="datetime1">
              <a:rPr lang="en-GB" smtClean="0"/>
              <a:t>19/08/2019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0FCA0-6FB5-44BB-9483-12A2578D55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2908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AE2C6-D0F9-4312-B8DD-E399DF0F6F8A}" type="datetime1">
              <a:rPr lang="en-GB" smtClean="0"/>
              <a:t>19/08/2019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0FCA0-6FB5-44BB-9483-12A2578D55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417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2BC6BF-CE54-47C7-B3E5-BB0849C21281}" type="datetime1">
              <a:rPr lang="en-GB" smtClean="0"/>
              <a:t>19/08/2019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0FCA0-6FB5-44BB-9483-12A2578D55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0102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5347" y="4805197"/>
            <a:ext cx="9144000" cy="472656"/>
          </a:xfrm>
        </p:spPr>
        <p:txBody>
          <a:bodyPr/>
          <a:lstStyle/>
          <a:p>
            <a:r>
              <a:rPr lang="en-US" dirty="0" smtClean="0"/>
              <a:t>Air Cooling system of the ALICE LS3 ITS upgrade</a:t>
            </a:r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2347" y="537411"/>
            <a:ext cx="3810000" cy="3810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60" y="537411"/>
            <a:ext cx="742036" cy="73793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96252" y="5534561"/>
            <a:ext cx="20373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err="1" smtClean="0"/>
              <a:t>Anuj</a:t>
            </a:r>
            <a:r>
              <a:rPr lang="en-US" sz="1600" i="1" dirty="0" smtClean="0"/>
              <a:t> Dabeesingh</a:t>
            </a:r>
          </a:p>
          <a:p>
            <a:r>
              <a:rPr lang="en-US" sz="1600" i="1" dirty="0" smtClean="0"/>
              <a:t>Summer student 2019</a:t>
            </a:r>
          </a:p>
          <a:p>
            <a:r>
              <a:rPr lang="en-US" sz="1600" i="1" dirty="0" smtClean="0"/>
              <a:t>EP-DT</a:t>
            </a:r>
          </a:p>
          <a:p>
            <a:endParaRPr lang="en-US" sz="1600" i="1" dirty="0"/>
          </a:p>
          <a:p>
            <a:endParaRPr lang="en-GB" sz="16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0FCA0-6FB5-44BB-9483-12A2578D55D8}" type="slidenum">
              <a:rPr lang="en-GB" smtClean="0"/>
              <a:t>1</a:t>
            </a:fld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3826041" y="5277853"/>
            <a:ext cx="18047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i="1" dirty="0"/>
          </a:p>
          <a:p>
            <a:r>
              <a:rPr lang="en-US" b="1" i="1" dirty="0"/>
              <a:t>Supervisors:</a:t>
            </a:r>
          </a:p>
          <a:p>
            <a:r>
              <a:rPr lang="en-US" i="1" dirty="0" smtClean="0"/>
              <a:t>Corrado </a:t>
            </a:r>
            <a:r>
              <a:rPr lang="en-US" i="1" dirty="0"/>
              <a:t>Gargiulo</a:t>
            </a:r>
          </a:p>
          <a:p>
            <a:r>
              <a:rPr lang="en-US" i="1" dirty="0"/>
              <a:t>Elisa Laudi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788C3-18BE-49C4-800A-DB020D7FD53A}" type="datetime1">
              <a:rPr lang="en-GB" smtClean="0"/>
              <a:t>19/08/2019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02525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8062" y="365125"/>
            <a:ext cx="9805737" cy="1325563"/>
          </a:xfrm>
        </p:spPr>
        <p:txBody>
          <a:bodyPr/>
          <a:lstStyle/>
          <a:p>
            <a:r>
              <a:rPr lang="en-US" dirty="0" smtClean="0"/>
              <a:t>Appendix – ITS2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83" y="178887"/>
            <a:ext cx="896596" cy="876983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0FCA0-6FB5-44BB-9483-12A2578D55D8}" type="slidenum">
              <a:rPr lang="en-GB" smtClean="0"/>
              <a:t>10</a:t>
            </a:fld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7793" y="650716"/>
            <a:ext cx="2810702" cy="191219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09694" y="1875270"/>
            <a:ext cx="3582306" cy="1462871"/>
          </a:xfrm>
          <a:prstGeom prst="rect">
            <a:avLst/>
          </a:prstGeom>
        </p:spPr>
      </p:pic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838200" y="1825625"/>
            <a:ext cx="7172325" cy="4351338"/>
          </a:xfrm>
        </p:spPr>
        <p:txBody>
          <a:bodyPr/>
          <a:lstStyle/>
          <a:p>
            <a:r>
              <a:rPr lang="en-US" dirty="0" smtClean="0"/>
              <a:t>Inner Barrel (IB) layers 0 to 2</a:t>
            </a:r>
          </a:p>
          <a:p>
            <a:r>
              <a:rPr lang="en-US" dirty="0" smtClean="0"/>
              <a:t>Outer barrel (OB) layers 3 to 6</a:t>
            </a:r>
          </a:p>
          <a:p>
            <a:r>
              <a:rPr lang="en-US" dirty="0" smtClean="0"/>
              <a:t>Space Frame – structure of </a:t>
            </a:r>
            <a:r>
              <a:rPr lang="en-US" dirty="0" err="1" smtClean="0"/>
              <a:t>C.fibre</a:t>
            </a:r>
            <a:r>
              <a:rPr lang="en-US" dirty="0" smtClean="0"/>
              <a:t> for support</a:t>
            </a:r>
          </a:p>
          <a:p>
            <a:r>
              <a:rPr lang="en-US" dirty="0" smtClean="0"/>
              <a:t>Cold Plate – A sheet of high thermal conductivity </a:t>
            </a:r>
          </a:p>
          <a:p>
            <a:r>
              <a:rPr lang="en-US" dirty="0" smtClean="0"/>
              <a:t>Hybrid Integrated Circuit (HIC) – Assembly of a polyimide Flexible Printed Circuit (FPC) bonded with pixel chips and passive components</a:t>
            </a:r>
          </a:p>
          <a:p>
            <a:endParaRPr lang="en-GB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19271" y="3870452"/>
            <a:ext cx="4125858" cy="2441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1436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8062" y="365125"/>
            <a:ext cx="9805737" cy="1325563"/>
          </a:xfrm>
        </p:spPr>
        <p:txBody>
          <a:bodyPr/>
          <a:lstStyle/>
          <a:p>
            <a:r>
              <a:rPr lang="en-US" dirty="0"/>
              <a:t>Appendix – ITS2 vs ITS3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83" y="178887"/>
            <a:ext cx="896596" cy="876983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0FCA0-6FB5-44BB-9483-12A2578D55D8}" type="slidenum">
              <a:rPr lang="en-GB" smtClean="0"/>
              <a:t>11</a:t>
            </a:fld>
            <a:endParaRPr lang="en-GB"/>
          </a:p>
        </p:txBody>
      </p:sp>
      <p:graphicFrame>
        <p:nvGraphicFramePr>
          <p:cNvPr id="12" name="Content Placeholder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0428439"/>
              </p:ext>
            </p:extLst>
          </p:nvPr>
        </p:nvGraphicFramePr>
        <p:xfrm>
          <a:off x="838200" y="1825625"/>
          <a:ext cx="105156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693445198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33796662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ITS2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ITS3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98244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Sensor @</a:t>
                      </a:r>
                      <a:r>
                        <a:rPr lang="en-US" baseline="0" dirty="0" smtClean="0"/>
                        <a:t> 50 micrometers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CMOS manufacturing @ 30 micrometers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59139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Water &amp; Air</a:t>
                      </a:r>
                      <a:r>
                        <a:rPr lang="en-US" baseline="0" dirty="0" smtClean="0"/>
                        <a:t> cooling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Air cooling only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5249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IB</a:t>
                      </a:r>
                      <a:r>
                        <a:rPr lang="en-US" baseline="0" dirty="0" smtClean="0"/>
                        <a:t> (0 to 2),OB Middle (3 &amp; 4), Outer (5 &amp;6)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New IB &amp; OB(3 to 6) of ITS2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25266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27304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8063" y="282575"/>
            <a:ext cx="9805737" cy="1325563"/>
          </a:xfrm>
        </p:spPr>
        <p:txBody>
          <a:bodyPr/>
          <a:lstStyle/>
          <a:p>
            <a:pPr algn="ctr"/>
            <a:r>
              <a:rPr lang="en-US" dirty="0"/>
              <a:t>Appendix </a:t>
            </a:r>
            <a:r>
              <a:rPr lang="en-US" dirty="0" smtClean="0"/>
              <a:t>– ITS3 characteristics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83" y="178887"/>
            <a:ext cx="896596" cy="876983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0FCA0-6FB5-44BB-9483-12A2578D55D8}" type="slidenum">
              <a:rPr lang="en-GB" smtClean="0"/>
              <a:t>12</a:t>
            </a:fld>
            <a:endParaRPr lang="en-GB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38097" t="34002" r="34951" b="37979"/>
          <a:stretch/>
        </p:blipFill>
        <p:spPr>
          <a:xfrm>
            <a:off x="2590798" y="1690688"/>
            <a:ext cx="6926647" cy="4500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973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clrChange>
              <a:clrFrom>
                <a:srgbClr val="E9F4FA"/>
              </a:clrFrom>
              <a:clrTo>
                <a:srgbClr val="E9F4FA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43" y="1443488"/>
            <a:ext cx="11247721" cy="5154185"/>
          </a:xfrm>
          <a:prstGeom prst="rect">
            <a:avLst/>
          </a:prstGeom>
          <a:effectLst>
            <a:reflection endPos="0" dist="50800" dir="5400000" sy="-100000" algn="bl" rotWithShape="0"/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83" y="178887"/>
            <a:ext cx="896596" cy="876983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1411704" y="-134939"/>
            <a:ext cx="980573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Introduction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83" y="178887"/>
            <a:ext cx="896596" cy="87698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1704" y="1443488"/>
            <a:ext cx="9144001" cy="2719079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High School ‘A’ Levels in </a:t>
            </a:r>
            <a:r>
              <a:rPr lang="en-US" dirty="0" err="1" smtClean="0"/>
              <a:t>Maths</a:t>
            </a:r>
            <a:r>
              <a:rPr lang="en-US" dirty="0" smtClean="0"/>
              <a:t>, Chemistry &amp; Physics 2007, Mauritius.</a:t>
            </a:r>
          </a:p>
          <a:p>
            <a:r>
              <a:rPr lang="en-US" dirty="0" smtClean="0"/>
              <a:t>Bachelor's </a:t>
            </a:r>
            <a:r>
              <a:rPr lang="en-US" dirty="0"/>
              <a:t>degree Jun 2011 – Sept 2014 (Brunel University, UK)</a:t>
            </a:r>
          </a:p>
          <a:p>
            <a:r>
              <a:rPr lang="en-US" dirty="0" smtClean="0"/>
              <a:t>Master degree </a:t>
            </a:r>
            <a:r>
              <a:rPr lang="en-US" dirty="0" smtClean="0"/>
              <a:t>Sept 2017-</a:t>
            </a:r>
            <a:r>
              <a:rPr lang="en-US" dirty="0" smtClean="0"/>
              <a:t>Oct 2019 in Advanced Mechanical Engineering (</a:t>
            </a:r>
            <a:r>
              <a:rPr lang="en-US" dirty="0" err="1" smtClean="0"/>
              <a:t>Cranfield</a:t>
            </a:r>
            <a:r>
              <a:rPr lang="en-US" dirty="0" smtClean="0"/>
              <a:t> University, UK)</a:t>
            </a:r>
          </a:p>
          <a:p>
            <a:r>
              <a:rPr lang="en-US" dirty="0" smtClean="0"/>
              <a:t>Summer </a:t>
            </a:r>
            <a:r>
              <a:rPr lang="en-US" dirty="0" smtClean="0"/>
              <a:t>student at </a:t>
            </a:r>
            <a:r>
              <a:rPr lang="en-US" dirty="0" smtClean="0"/>
              <a:t>CERN July- Aug 2019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GB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9875" y="1515"/>
            <a:ext cx="2571750" cy="15240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0FCA0-6FB5-44BB-9483-12A2578D55D8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780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546" y="2352319"/>
            <a:ext cx="3071232" cy="2226643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83" y="178887"/>
            <a:ext cx="896596" cy="876983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1411704" y="-134939"/>
            <a:ext cx="980573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The Alice detector – cooling system </a:t>
            </a:r>
            <a:r>
              <a:rPr lang="en-US" dirty="0" smtClean="0"/>
              <a:t>(ITS2</a:t>
            </a:r>
            <a:r>
              <a:rPr lang="en-US" dirty="0" smtClean="0"/>
              <a:t>)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83" y="178887"/>
            <a:ext cx="896596" cy="87698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61099" y="671691"/>
            <a:ext cx="8039713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i="1" dirty="0" smtClean="0"/>
              <a:t>ALICE:</a:t>
            </a:r>
            <a:endParaRPr lang="en-US" sz="2400" i="1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prstClr val="black"/>
                </a:solidFill>
              </a:rPr>
              <a:t>It </a:t>
            </a:r>
            <a:r>
              <a:rPr lang="en-US" dirty="0">
                <a:solidFill>
                  <a:prstClr val="black"/>
                </a:solidFill>
              </a:rPr>
              <a:t>is one of LHC’s four detectors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prstClr val="black"/>
                </a:solidFill>
              </a:rPr>
              <a:t>Analysis of particle collisions at the quark-gluon plasma phase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prstClr val="black"/>
                </a:solidFill>
              </a:rPr>
              <a:t>Comprehensive study of hadrons, electrons, muons, photons during heavy nuclei collisions</a:t>
            </a:r>
            <a:r>
              <a:rPr lang="en-US" dirty="0" smtClean="0">
                <a:solidFill>
                  <a:prstClr val="black"/>
                </a:solidFill>
              </a:rPr>
              <a:t>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prstClr val="black"/>
                </a:solidFill>
              </a:rPr>
              <a:t>ALICE Central detector is an Inner Tracking System ITS being upgraded for </a:t>
            </a:r>
            <a:r>
              <a:rPr lang="en-US" dirty="0" smtClean="0">
                <a:solidFill>
                  <a:prstClr val="black"/>
                </a:solidFill>
              </a:rPr>
              <a:t>LS2, based </a:t>
            </a:r>
            <a:r>
              <a:rPr lang="en-US" dirty="0" smtClean="0">
                <a:solidFill>
                  <a:prstClr val="black"/>
                </a:solidFill>
              </a:rPr>
              <a:t>on monolithic pixel chip sensors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LS2 Upgrade is targeted for </a:t>
            </a:r>
            <a:r>
              <a:rPr lang="en-US" dirty="0" smtClean="0"/>
              <a:t>2020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LS3 Upgrade 2024 - 2026</a:t>
            </a:r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dirty="0">
              <a:solidFill>
                <a:prstClr val="black"/>
              </a:solidFill>
            </a:endParaRPr>
          </a:p>
          <a:p>
            <a:r>
              <a:rPr lang="en-US" sz="2400" i="1" dirty="0" smtClean="0"/>
              <a:t>ITS Water cooling: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Removes 14.8 kW of thermal energy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Water out ranging from </a:t>
            </a:r>
            <a:r>
              <a:rPr lang="en-US" dirty="0" smtClean="0"/>
              <a:t>18 C </a:t>
            </a:r>
            <a:r>
              <a:rPr lang="en-US" dirty="0" smtClean="0"/>
              <a:t>to 23 </a:t>
            </a:r>
            <a:r>
              <a:rPr lang="en-US" dirty="0" smtClean="0"/>
              <a:t>C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N.</a:t>
            </a:r>
            <a:r>
              <a:rPr lang="en-US" dirty="0" smtClean="0"/>
              <a:t>48 loops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N.4 controlled </a:t>
            </a:r>
            <a:r>
              <a:rPr lang="en-US" dirty="0" smtClean="0"/>
              <a:t>manifolds</a:t>
            </a:r>
          </a:p>
          <a:p>
            <a:endParaRPr lang="en-US" dirty="0" smtClean="0"/>
          </a:p>
          <a:p>
            <a:pPr lvl="0"/>
            <a:r>
              <a:rPr lang="en-US" sz="2400" i="1" dirty="0" smtClean="0">
                <a:solidFill>
                  <a:prstClr val="black"/>
                </a:solidFill>
              </a:rPr>
              <a:t>ITS Air </a:t>
            </a:r>
            <a:r>
              <a:rPr lang="en-US" sz="2400" i="1" dirty="0">
                <a:solidFill>
                  <a:prstClr val="black"/>
                </a:solidFill>
              </a:rPr>
              <a:t>cooling: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150m3/h of air for heat exchange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Outlet temperature is 20 </a:t>
            </a:r>
            <a:r>
              <a:rPr lang="en-US" dirty="0" smtClean="0"/>
              <a:t>C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35% of humidity is </a:t>
            </a:r>
            <a:r>
              <a:rPr lang="en-US" dirty="0" smtClean="0"/>
              <a:t>processed</a:t>
            </a:r>
            <a:endParaRPr lang="en-US" dirty="0"/>
          </a:p>
        </p:txBody>
      </p:sp>
      <p:pic>
        <p:nvPicPr>
          <p:cNvPr id="10" name="Content Placeholder 6"/>
          <p:cNvPicPr>
            <a:picLocks noChangeAspect="1"/>
          </p:cNvPicPr>
          <p:nvPr/>
        </p:nvPicPr>
        <p:blipFill rotWithShape="1">
          <a:blip r:embed="rId4"/>
          <a:srcRect l="10022" t="22930" r="29263" b="23797"/>
          <a:stretch/>
        </p:blipFill>
        <p:spPr>
          <a:xfrm>
            <a:off x="9473501" y="861529"/>
            <a:ext cx="2718499" cy="1490790"/>
          </a:xfrm>
          <a:prstGeom prst="rect">
            <a:avLst/>
          </a:prstGeom>
        </p:spPr>
      </p:pic>
      <p:pic>
        <p:nvPicPr>
          <p:cNvPr id="12" name="Content Placeholder 6"/>
          <p:cNvPicPr>
            <a:picLocks noChangeAspect="1"/>
          </p:cNvPicPr>
          <p:nvPr/>
        </p:nvPicPr>
        <p:blipFill rotWithShape="1">
          <a:blip r:embed="rId5"/>
          <a:srcRect l="53801" t="37862" r="24654" b="32461"/>
          <a:stretch/>
        </p:blipFill>
        <p:spPr>
          <a:xfrm>
            <a:off x="5312979" y="4487931"/>
            <a:ext cx="2752815" cy="2370069"/>
          </a:xfrm>
          <a:prstGeom prst="rect">
            <a:avLst/>
          </a:prstGeom>
        </p:spPr>
      </p:pic>
      <p:cxnSp>
        <p:nvCxnSpPr>
          <p:cNvPr id="13" name="Straight Arrow Connector 12"/>
          <p:cNvCxnSpPr/>
          <p:nvPr/>
        </p:nvCxnSpPr>
        <p:spPr>
          <a:xfrm flipH="1">
            <a:off x="6963192" y="3326236"/>
            <a:ext cx="1794542" cy="1346681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10859811" y="3999576"/>
            <a:ext cx="7152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ALICE</a:t>
            </a:r>
            <a:endParaRPr lang="en-GB" b="1" dirty="0"/>
          </a:p>
        </p:txBody>
      </p:sp>
      <p:sp>
        <p:nvSpPr>
          <p:cNvPr id="11" name="Rectangle 10"/>
          <p:cNvSpPr/>
          <p:nvPr/>
        </p:nvSpPr>
        <p:spPr>
          <a:xfrm>
            <a:off x="8478186" y="5211460"/>
            <a:ext cx="28623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Inner Tracking System (ITS2)</a:t>
            </a:r>
            <a:endParaRPr lang="en-GB" b="1" dirty="0"/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9707880" y="1720830"/>
            <a:ext cx="1124870" cy="985133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10690628" y="2293762"/>
            <a:ext cx="14296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ALICE Cavern</a:t>
            </a:r>
            <a:endParaRPr lang="en-GB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0FCA0-6FB5-44BB-9483-12A2578D55D8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01361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83" y="178887"/>
            <a:ext cx="896596" cy="876983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1411704" y="-134939"/>
            <a:ext cx="980573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 smtClean="0"/>
              <a:t>ITS3 </a:t>
            </a:r>
            <a:r>
              <a:rPr lang="en-US" sz="4000" dirty="0" smtClean="0"/>
              <a:t>Stitching </a:t>
            </a:r>
            <a:r>
              <a:rPr lang="en-US" sz="4000" dirty="0" smtClean="0"/>
              <a:t>&amp; Bending</a:t>
            </a:r>
            <a:endParaRPr lang="en-GB" sz="4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83" y="178887"/>
            <a:ext cx="896596" cy="87698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906" t="11997" r="7124" b="12548"/>
          <a:stretch/>
        </p:blipFill>
        <p:spPr>
          <a:xfrm>
            <a:off x="371475" y="617378"/>
            <a:ext cx="3203959" cy="1995193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3439588" y="787200"/>
            <a:ext cx="57499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8000" indent="-285750">
              <a:buFont typeface="Arial" panose="020B0604020202020204" pitchFamily="34" charset="0"/>
              <a:buChar char="•"/>
            </a:pPr>
            <a:r>
              <a:rPr lang="en-GB" dirty="0"/>
              <a:t>chip size is traditionally limited by CMOS manufacturing (“</a:t>
            </a:r>
            <a:r>
              <a:rPr lang="en-GB" dirty="0" err="1"/>
              <a:t>reticle</a:t>
            </a:r>
            <a:r>
              <a:rPr lang="en-GB" dirty="0"/>
              <a:t> size”)</a:t>
            </a:r>
          </a:p>
          <a:p>
            <a:pPr marL="288000" indent="-285750">
              <a:buFont typeface="Arial" panose="020B0604020202020204" pitchFamily="34" charset="0"/>
              <a:buChar char="•"/>
            </a:pPr>
            <a:r>
              <a:rPr lang="en-GB" dirty="0"/>
              <a:t>new option: stitching, i.e. aligned exposures of given parts of a </a:t>
            </a:r>
            <a:r>
              <a:rPr lang="en-GB" dirty="0" err="1" smtClean="0"/>
              <a:t>reticle</a:t>
            </a:r>
            <a:r>
              <a:rPr lang="en-GB" dirty="0" smtClean="0"/>
              <a:t> </a:t>
            </a:r>
            <a:r>
              <a:rPr lang="en-GB" dirty="0"/>
              <a:t>to produce a larger circuit</a:t>
            </a:r>
          </a:p>
          <a:p>
            <a:pPr marL="288000" indent="-285750">
              <a:buFont typeface="Arial" panose="020B0604020202020204" pitchFamily="34" charset="0"/>
              <a:buChar char="•"/>
            </a:pPr>
            <a:r>
              <a:rPr lang="en-GB" dirty="0" smtClean="0"/>
              <a:t>on </a:t>
            </a:r>
            <a:r>
              <a:rPr lang="en-GB" dirty="0"/>
              <a:t>a </a:t>
            </a:r>
            <a:r>
              <a:rPr lang="en-GB" dirty="0" smtClean="0"/>
              <a:t>width of a 300</a:t>
            </a:r>
            <a:r>
              <a:rPr lang="en-GB" dirty="0"/>
              <a:t> mm wafer (available in 65 nm technology node), a single chip ﬁts a full half-layer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614" t="5279" r="4431" b="5252"/>
          <a:stretch/>
        </p:blipFill>
        <p:spPr>
          <a:xfrm>
            <a:off x="9084208" y="397901"/>
            <a:ext cx="3191372" cy="1741221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9880705" y="2086304"/>
            <a:ext cx="214092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1100" i="1" dirty="0"/>
              <a:t>Courtesy: R. </a:t>
            </a:r>
            <a:r>
              <a:rPr lang="en-GB" sz="1100" i="1" dirty="0" err="1"/>
              <a:t>Turchetta</a:t>
            </a:r>
            <a:r>
              <a:rPr lang="en-GB" sz="1100" i="1" dirty="0"/>
              <a:t>, Rutherford Appleton Laboratory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5"/>
          <a:srcRect r="634"/>
          <a:stretch/>
        </p:blipFill>
        <p:spPr>
          <a:xfrm>
            <a:off x="1" y="2415406"/>
            <a:ext cx="12206514" cy="293243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780" y="2623119"/>
            <a:ext cx="1866674" cy="1063571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1643705" y="2872861"/>
            <a:ext cx="235763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dirty="0"/>
              <a:t> Principle of photolithography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319501" y="4921058"/>
            <a:ext cx="53944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/>
              <a:t>Bending Si wafers + circuits is possible!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/>
              <a:t>Radii much smaller than ALICE needs are obtained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Circuit-speciﬁc R&amp;D is needed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R&amp;D contact with IZM (</a:t>
            </a:r>
            <a:r>
              <a:rPr lang="en-US" dirty="0" err="1"/>
              <a:t>Fraunhofer</a:t>
            </a:r>
            <a:r>
              <a:rPr lang="en-US" dirty="0"/>
              <a:t>) has started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Investigating options to start with existing </a:t>
            </a:r>
          </a:p>
          <a:p>
            <a:r>
              <a:rPr lang="en-US" dirty="0"/>
              <a:t>	</a:t>
            </a:r>
            <a:r>
              <a:rPr lang="en-US" dirty="0" smtClean="0"/>
              <a:t>ALPIDE </a:t>
            </a:r>
            <a:r>
              <a:rPr lang="en-US" dirty="0"/>
              <a:t>chips + wafers</a:t>
            </a:r>
            <a:endParaRPr lang="en-GB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9442"/>
          <a:stretch/>
        </p:blipFill>
        <p:spPr>
          <a:xfrm>
            <a:off x="268132" y="4945054"/>
            <a:ext cx="3148399" cy="1356594"/>
          </a:xfrm>
          <a:prstGeom prst="rect">
            <a:avLst/>
          </a:prstGeom>
          <a:effectLst/>
        </p:spPr>
      </p:pic>
      <p:grpSp>
        <p:nvGrpSpPr>
          <p:cNvPr id="22" name="Group 21"/>
          <p:cNvGrpSpPr>
            <a:grpSpLocks noChangeAspect="1"/>
          </p:cNvGrpSpPr>
          <p:nvPr/>
        </p:nvGrpSpPr>
        <p:grpSpPr>
          <a:xfrm>
            <a:off x="9189556" y="4504997"/>
            <a:ext cx="3016959" cy="2353003"/>
            <a:chOff x="7140125" y="2764140"/>
            <a:chExt cx="5054202" cy="3811659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 rotWithShape="1"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/>
          </p:blipFill>
          <p:spPr>
            <a:xfrm>
              <a:off x="7483403" y="2934630"/>
              <a:ext cx="4208828" cy="3641169"/>
            </a:xfrm>
            <a:prstGeom prst="rect">
              <a:avLst/>
            </a:prstGeom>
          </p:spPr>
        </p:pic>
        <p:sp>
          <p:nvSpPr>
            <p:cNvPr id="24" name="Freeform 23"/>
            <p:cNvSpPr/>
            <p:nvPr/>
          </p:nvSpPr>
          <p:spPr>
            <a:xfrm>
              <a:off x="7483403" y="4306754"/>
              <a:ext cx="2784402" cy="2219689"/>
            </a:xfrm>
            <a:custGeom>
              <a:avLst/>
              <a:gdLst>
                <a:gd name="connsiteX0" fmla="*/ 0 w 2708300"/>
                <a:gd name="connsiteY0" fmla="*/ 1102864 h 2219689"/>
                <a:gd name="connsiteX1" fmla="*/ 1947463 w 2708300"/>
                <a:gd name="connsiteY1" fmla="*/ 0 h 2219689"/>
                <a:gd name="connsiteX2" fmla="*/ 2094046 w 2708300"/>
                <a:gd name="connsiteY2" fmla="*/ 104702 h 2219689"/>
                <a:gd name="connsiteX3" fmla="*/ 2310431 w 2708300"/>
                <a:gd name="connsiteY3" fmla="*/ 286186 h 2219689"/>
                <a:gd name="connsiteX4" fmla="*/ 2638498 w 2708300"/>
                <a:gd name="connsiteY4" fmla="*/ 656135 h 2219689"/>
                <a:gd name="connsiteX5" fmla="*/ 2708300 w 2708300"/>
                <a:gd name="connsiteY5" fmla="*/ 760837 h 2219689"/>
                <a:gd name="connsiteX6" fmla="*/ 272226 w 2708300"/>
                <a:gd name="connsiteY6" fmla="*/ 2219689 h 2219689"/>
                <a:gd name="connsiteX7" fmla="*/ 397869 w 2708300"/>
                <a:gd name="connsiteY7" fmla="*/ 2087066 h 2219689"/>
                <a:gd name="connsiteX8" fmla="*/ 495591 w 2708300"/>
                <a:gd name="connsiteY8" fmla="*/ 1989344 h 2219689"/>
                <a:gd name="connsiteX9" fmla="*/ 558413 w 2708300"/>
                <a:gd name="connsiteY9" fmla="*/ 1835780 h 2219689"/>
                <a:gd name="connsiteX10" fmla="*/ 586333 w 2708300"/>
                <a:gd name="connsiteY10" fmla="*/ 1703157 h 2219689"/>
                <a:gd name="connsiteX11" fmla="*/ 565393 w 2708300"/>
                <a:gd name="connsiteY11" fmla="*/ 1570535 h 2219689"/>
                <a:gd name="connsiteX12" fmla="*/ 516532 w 2708300"/>
                <a:gd name="connsiteY12" fmla="*/ 1430931 h 2219689"/>
                <a:gd name="connsiteX13" fmla="*/ 425790 w 2708300"/>
                <a:gd name="connsiteY13" fmla="*/ 1312269 h 2219689"/>
                <a:gd name="connsiteX14" fmla="*/ 321087 w 2708300"/>
                <a:gd name="connsiteY14" fmla="*/ 1207567 h 2219689"/>
                <a:gd name="connsiteX15" fmla="*/ 188464 w 2708300"/>
                <a:gd name="connsiteY15" fmla="*/ 1158706 h 2219689"/>
                <a:gd name="connsiteX16" fmla="*/ 48861 w 2708300"/>
                <a:gd name="connsiteY16" fmla="*/ 1123805 h 2219689"/>
                <a:gd name="connsiteX17" fmla="*/ 0 w 2708300"/>
                <a:gd name="connsiteY17" fmla="*/ 1102864 h 2219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708300" h="2219689">
                  <a:moveTo>
                    <a:pt x="0" y="1102864"/>
                  </a:moveTo>
                  <a:lnTo>
                    <a:pt x="1947463" y="0"/>
                  </a:lnTo>
                  <a:lnTo>
                    <a:pt x="2094046" y="104702"/>
                  </a:lnTo>
                  <a:lnTo>
                    <a:pt x="2310431" y="286186"/>
                  </a:lnTo>
                  <a:lnTo>
                    <a:pt x="2638498" y="656135"/>
                  </a:lnTo>
                  <a:lnTo>
                    <a:pt x="2708300" y="760837"/>
                  </a:lnTo>
                  <a:lnTo>
                    <a:pt x="272226" y="2219689"/>
                  </a:lnTo>
                  <a:lnTo>
                    <a:pt x="397869" y="2087066"/>
                  </a:lnTo>
                  <a:lnTo>
                    <a:pt x="495591" y="1989344"/>
                  </a:lnTo>
                  <a:lnTo>
                    <a:pt x="558413" y="1835780"/>
                  </a:lnTo>
                  <a:lnTo>
                    <a:pt x="586333" y="1703157"/>
                  </a:lnTo>
                  <a:lnTo>
                    <a:pt x="565393" y="1570535"/>
                  </a:lnTo>
                  <a:lnTo>
                    <a:pt x="516532" y="1430931"/>
                  </a:lnTo>
                  <a:lnTo>
                    <a:pt x="425790" y="1312269"/>
                  </a:lnTo>
                  <a:lnTo>
                    <a:pt x="321087" y="1207567"/>
                  </a:lnTo>
                  <a:lnTo>
                    <a:pt x="188464" y="1158706"/>
                  </a:lnTo>
                  <a:lnTo>
                    <a:pt x="48861" y="1123805"/>
                  </a:lnTo>
                  <a:lnTo>
                    <a:pt x="0" y="1102864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29000">
                  <a:schemeClr val="accent1">
                    <a:lumMod val="45000"/>
                    <a:lumOff val="55000"/>
                  </a:schemeClr>
                </a:gs>
                <a:gs pos="35000">
                  <a:srgbClr val="CC6600"/>
                </a:gs>
                <a:gs pos="65000">
                  <a:srgbClr val="663300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Oval 24"/>
            <p:cNvSpPr/>
            <p:nvPr/>
          </p:nvSpPr>
          <p:spPr>
            <a:xfrm rot="4063610">
              <a:off x="7065961" y="5455994"/>
              <a:ext cx="1145447" cy="997120"/>
            </a:xfrm>
            <a:prstGeom prst="ellipse">
              <a:avLst/>
            </a:prstGeom>
            <a:gradFill flip="none" rotWithShape="1">
              <a:gsLst>
                <a:gs pos="59000">
                  <a:srgbClr val="663300"/>
                </a:gs>
                <a:gs pos="21000">
                  <a:srgbClr val="080808"/>
                </a:gs>
                <a:gs pos="99000">
                  <a:schemeClr val="tx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1300867" y="2764140"/>
              <a:ext cx="893460" cy="1626376"/>
            </a:xfrm>
            <a:custGeom>
              <a:avLst/>
              <a:gdLst>
                <a:gd name="connsiteX0" fmla="*/ 0 w 893460"/>
                <a:gd name="connsiteY0" fmla="*/ 551433 h 1626376"/>
                <a:gd name="connsiteX1" fmla="*/ 76782 w 893460"/>
                <a:gd name="connsiteY1" fmla="*/ 711976 h 1626376"/>
                <a:gd name="connsiteX2" fmla="*/ 153564 w 893460"/>
                <a:gd name="connsiteY2" fmla="*/ 907420 h 1626376"/>
                <a:gd name="connsiteX3" fmla="*/ 174504 w 893460"/>
                <a:gd name="connsiteY3" fmla="*/ 1235487 h 1626376"/>
                <a:gd name="connsiteX4" fmla="*/ 153564 w 893460"/>
                <a:gd name="connsiteY4" fmla="*/ 1479793 h 1626376"/>
                <a:gd name="connsiteX5" fmla="*/ 125643 w 893460"/>
                <a:gd name="connsiteY5" fmla="*/ 1626376 h 1626376"/>
                <a:gd name="connsiteX6" fmla="*/ 893460 w 893460"/>
                <a:gd name="connsiteY6" fmla="*/ 1158706 h 1626376"/>
                <a:gd name="connsiteX7" fmla="*/ 893460 w 893460"/>
                <a:gd name="connsiteY7" fmla="*/ 41881 h 1626376"/>
                <a:gd name="connsiteX8" fmla="*/ 886480 w 893460"/>
                <a:gd name="connsiteY8" fmla="*/ 0 h 1626376"/>
                <a:gd name="connsiteX9" fmla="*/ 0 w 893460"/>
                <a:gd name="connsiteY9" fmla="*/ 551433 h 162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93460" h="1626376">
                  <a:moveTo>
                    <a:pt x="0" y="551433"/>
                  </a:moveTo>
                  <a:lnTo>
                    <a:pt x="76782" y="711976"/>
                  </a:lnTo>
                  <a:lnTo>
                    <a:pt x="153564" y="907420"/>
                  </a:lnTo>
                  <a:lnTo>
                    <a:pt x="174504" y="1235487"/>
                  </a:lnTo>
                  <a:lnTo>
                    <a:pt x="153564" y="1479793"/>
                  </a:lnTo>
                  <a:lnTo>
                    <a:pt x="125643" y="1626376"/>
                  </a:lnTo>
                  <a:lnTo>
                    <a:pt x="893460" y="1158706"/>
                  </a:lnTo>
                  <a:lnTo>
                    <a:pt x="893460" y="41881"/>
                  </a:lnTo>
                  <a:lnTo>
                    <a:pt x="886480" y="0"/>
                  </a:lnTo>
                  <a:lnTo>
                    <a:pt x="0" y="55143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29000">
                  <a:schemeClr val="accent1">
                    <a:lumMod val="45000"/>
                    <a:lumOff val="55000"/>
                  </a:schemeClr>
                </a:gs>
                <a:gs pos="35000">
                  <a:srgbClr val="CC6600"/>
                </a:gs>
                <a:gs pos="65000">
                  <a:srgbClr val="663300"/>
                </a:gs>
              </a:gsLst>
              <a:lin ang="3600000" scaled="0"/>
            </a:gradFill>
            <a:ln>
              <a:noFill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9" name="Rectangle 28"/>
          <p:cNvSpPr/>
          <p:nvPr/>
        </p:nvSpPr>
        <p:spPr>
          <a:xfrm>
            <a:off x="13324" y="6301648"/>
            <a:ext cx="330275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 err="1"/>
              <a:t>Chipworks</a:t>
            </a:r>
            <a:r>
              <a:rPr lang="en-GB" sz="1600" dirty="0"/>
              <a:t>: 30µm-thick RF-SOI CMOS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0FCA0-6FB5-44BB-9483-12A2578D55D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2909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83" y="178887"/>
            <a:ext cx="896596" cy="876983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1411704" y="-134939"/>
            <a:ext cx="980573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 smtClean="0"/>
              <a:t>ITS3 Interface and connectivity </a:t>
            </a:r>
            <a:endParaRPr lang="en-GB" sz="4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83" y="178887"/>
            <a:ext cx="896596" cy="876983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125"/>
          <a:stretch/>
        </p:blipFill>
        <p:spPr>
          <a:xfrm>
            <a:off x="0" y="396086"/>
            <a:ext cx="12192000" cy="4272066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18F40050-606F-4513-8D20-BE9935742D5B}"/>
              </a:ext>
            </a:extLst>
          </p:cNvPr>
          <p:cNvSpPr/>
          <p:nvPr/>
        </p:nvSpPr>
        <p:spPr>
          <a:xfrm>
            <a:off x="162182" y="4668151"/>
            <a:ext cx="595667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8000" indent="-285750">
              <a:buFont typeface="Wingdings" panose="05000000000000000000" pitchFamily="2" charset="2"/>
              <a:buChar char="è"/>
            </a:pPr>
            <a:r>
              <a:rPr lang="en-US" dirty="0"/>
              <a:t>Possible layout based on air-cooling/ peripheral cooling</a:t>
            </a:r>
          </a:p>
          <a:p>
            <a:pPr marL="288000" indent="-285750">
              <a:buFont typeface="Wingdings" panose="05000000000000000000" pitchFamily="2" charset="2"/>
              <a:buChar char="è"/>
            </a:pPr>
            <a:r>
              <a:rPr lang="en-US" dirty="0"/>
              <a:t>Sensors hold in place with low-density </a:t>
            </a:r>
            <a:r>
              <a:rPr lang="en-US" u="sng" dirty="0"/>
              <a:t>carbon foam</a:t>
            </a:r>
          </a:p>
          <a:p>
            <a:pPr marL="288000" indent="-285750">
              <a:buFont typeface="Wingdings" panose="05000000000000000000" pitchFamily="2" charset="2"/>
              <a:buChar char="è"/>
            </a:pPr>
            <a:r>
              <a:rPr lang="en-US" dirty="0"/>
              <a:t>Fixation into the experiment by surrounding support structure, as well as at both ends</a:t>
            </a:r>
          </a:p>
          <a:p>
            <a:pPr marL="288000" indent="-285750">
              <a:buFont typeface="Wingdings" panose="05000000000000000000" pitchFamily="2" charset="2"/>
              <a:buChar char="è"/>
            </a:pPr>
            <a:r>
              <a:rPr lang="en-US" dirty="0"/>
              <a:t>Cooling at the extremities (chip peripheries)</a:t>
            </a:r>
          </a:p>
          <a:p>
            <a:pPr marL="288000" indent="-285750">
              <a:buFont typeface="Wingdings" panose="05000000000000000000" pitchFamily="2" charset="2"/>
              <a:buChar char="è"/>
            </a:pPr>
            <a:endParaRPr lang="en-GB" dirty="0"/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04162" y="3325546"/>
            <a:ext cx="4931409" cy="3395929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5"/>
          <a:srcRect t="50460" r="53232"/>
          <a:stretch/>
        </p:blipFill>
        <p:spPr>
          <a:xfrm rot="782023">
            <a:off x="10729124" y="4382423"/>
            <a:ext cx="976634" cy="1071548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0FCA0-6FB5-44BB-9483-12A2578D55D8}" type="slidenum">
              <a:rPr lang="en-GB" smtClean="0"/>
              <a:t>5</a:t>
            </a:fld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6"/>
          <a:srcRect l="38509" t="36210" r="36491" b="41474"/>
          <a:stretch/>
        </p:blipFill>
        <p:spPr>
          <a:xfrm>
            <a:off x="8865165" y="1666950"/>
            <a:ext cx="2972953" cy="1658595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H="1" flipV="1">
            <a:off x="4547733" y="2151178"/>
            <a:ext cx="5501142" cy="38247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97482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83" y="178887"/>
            <a:ext cx="896596" cy="876983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1422591" y="-134938"/>
            <a:ext cx="9508960" cy="9513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 smtClean="0"/>
              <a:t>R&amp;D Plan</a:t>
            </a:r>
            <a:endParaRPr lang="en-GB" sz="4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83" y="178887"/>
            <a:ext cx="896596" cy="87698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058778" y="1055870"/>
            <a:ext cx="9929261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Thermal </a:t>
            </a:r>
            <a:r>
              <a:rPr lang="en-US" sz="3200" b="1" dirty="0" err="1" smtClean="0"/>
              <a:t>characterisation</a:t>
            </a:r>
            <a:endParaRPr lang="en-US" sz="32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Test the exchange of heat from the carbon foam to the air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Vary the carbon foam density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Test the different geometries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Use different air velocities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Simulation of the model on CFD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Build a full setup wind tunnel test rig for design validation</a:t>
            </a:r>
            <a:endParaRPr lang="en-US" sz="2400" dirty="0"/>
          </a:p>
          <a:p>
            <a:endParaRPr lang="en-US" dirty="0"/>
          </a:p>
          <a:p>
            <a:r>
              <a:rPr lang="en-US" sz="3200" b="1" dirty="0" smtClean="0"/>
              <a:t>Structural </a:t>
            </a:r>
            <a:r>
              <a:rPr lang="en-US" sz="3200" b="1" dirty="0" err="1" smtClean="0"/>
              <a:t>characterisation</a:t>
            </a:r>
            <a:endParaRPr lang="en-US" sz="32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Build a full CAD model of the test system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Perform FEA at different air speeds to test for resonance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Perform wind tunnel test and vibration test on shaker for design validation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0FCA0-6FB5-44BB-9483-12A2578D55D8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95365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83" y="178887"/>
            <a:ext cx="896596" cy="876983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1422591" y="-134938"/>
            <a:ext cx="9508960" cy="9513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 smtClean="0"/>
              <a:t>Materials &amp; Processes</a:t>
            </a:r>
            <a:endParaRPr lang="en-GB" sz="4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83" y="178887"/>
            <a:ext cx="896596" cy="876983"/>
          </a:xfrm>
          <a:prstGeom prst="rect">
            <a:avLst/>
          </a:prstGeom>
        </p:spPr>
      </p:pic>
      <p:sp>
        <p:nvSpPr>
          <p:cNvPr id="9" name="Text Placeholder 11"/>
          <p:cNvSpPr txBox="1">
            <a:spLocks/>
          </p:cNvSpPr>
          <p:nvPr/>
        </p:nvSpPr>
        <p:spPr>
          <a:xfrm>
            <a:off x="1058779" y="729932"/>
            <a:ext cx="12110929" cy="33813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377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000" dirty="0" smtClean="0"/>
              <a:t>Carbon foam used as radiator in detector GAS cooling application</a:t>
            </a:r>
          </a:p>
          <a:p>
            <a:endParaRPr lang="en-GB" dirty="0"/>
          </a:p>
        </p:txBody>
      </p:sp>
      <p:sp>
        <p:nvSpPr>
          <p:cNvPr id="11" name="Rectangle 10"/>
          <p:cNvSpPr/>
          <p:nvPr/>
        </p:nvSpPr>
        <p:spPr>
          <a:xfrm>
            <a:off x="4487930" y="1255327"/>
            <a:ext cx="770407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i="1" dirty="0">
                <a:solidFill>
                  <a:schemeClr val="tx1">
                    <a:lumMod val="65000"/>
                  </a:schemeClr>
                </a:solidFill>
              </a:rPr>
              <a:t>It is possible to obtain </a:t>
            </a:r>
            <a:r>
              <a:rPr lang="en-GB" b="1" i="1" dirty="0">
                <a:solidFill>
                  <a:srgbClr val="080808"/>
                </a:solidFill>
              </a:rPr>
              <a:t>convective heat transfer enhancement </a:t>
            </a:r>
            <a:r>
              <a:rPr lang="en-GB" i="1" dirty="0">
                <a:solidFill>
                  <a:schemeClr val="tx1">
                    <a:lumMod val="65000"/>
                  </a:schemeClr>
                </a:solidFill>
              </a:rPr>
              <a:t>by bonding a layer of foam to a solid substrate and </a:t>
            </a:r>
            <a:r>
              <a:rPr lang="en-GB" b="1" i="1" dirty="0">
                <a:solidFill>
                  <a:srgbClr val="080808"/>
                </a:solidFill>
              </a:rPr>
              <a:t>allowing air to ﬂow across the foam surface</a:t>
            </a:r>
            <a:r>
              <a:rPr lang="en-GB" i="1" dirty="0">
                <a:solidFill>
                  <a:schemeClr val="tx1">
                    <a:lumMod val="65000"/>
                  </a:schemeClr>
                </a:solidFill>
              </a:rPr>
              <a:t>.</a:t>
            </a:r>
          </a:p>
          <a:p>
            <a:pPr algn="just"/>
            <a:r>
              <a:rPr lang="en-GB" i="1" dirty="0">
                <a:solidFill>
                  <a:schemeClr val="tx1">
                    <a:lumMod val="65000"/>
                  </a:schemeClr>
                </a:solidFill>
              </a:rPr>
              <a:t> The high eﬀective conductivity ensures that the layer of foam readily entrains heat out of the solid substrate to be swept away by passing ﬂuid.</a:t>
            </a:r>
          </a:p>
          <a:p>
            <a:pPr algn="just"/>
            <a:r>
              <a:rPr lang="en-GB" i="1" dirty="0">
                <a:solidFill>
                  <a:schemeClr val="tx1">
                    <a:lumMod val="65000"/>
                  </a:schemeClr>
                </a:solidFill>
              </a:rPr>
              <a:t>Convective heat transfer enhancement then occurs in two ways: ﬁrst due to </a:t>
            </a:r>
            <a:r>
              <a:rPr lang="en-GB" b="1" i="1" dirty="0">
                <a:solidFill>
                  <a:srgbClr val="080808"/>
                </a:solidFill>
              </a:rPr>
              <a:t>the roughness of the exposed surface</a:t>
            </a:r>
            <a:r>
              <a:rPr lang="en-GB" i="1" dirty="0">
                <a:solidFill>
                  <a:schemeClr val="tx1">
                    <a:lumMod val="65000"/>
                  </a:schemeClr>
                </a:solidFill>
              </a:rPr>
              <a:t>, and second due to the </a:t>
            </a:r>
            <a:r>
              <a:rPr lang="en-GB" b="1" i="1" dirty="0">
                <a:solidFill>
                  <a:srgbClr val="080808"/>
                </a:solidFill>
              </a:rPr>
              <a:t>additional surface area exposure </a:t>
            </a:r>
            <a:r>
              <a:rPr lang="en-GB" i="1" dirty="0">
                <a:solidFill>
                  <a:schemeClr val="tx1">
                    <a:lumMod val="65000"/>
                  </a:schemeClr>
                </a:solidFill>
              </a:rPr>
              <a:t>to ﬂuid that inﬁltrates the foam.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50" t="20969" r="20416" b="19886"/>
          <a:stretch/>
        </p:blipFill>
        <p:spPr>
          <a:xfrm>
            <a:off x="0" y="1055870"/>
            <a:ext cx="3383448" cy="2725627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300216" y="3643861"/>
            <a:ext cx="5876855" cy="3264383"/>
            <a:chOff x="106362" y="3418969"/>
            <a:chExt cx="6334632" cy="3626788"/>
          </a:xfrm>
        </p:grpSpPr>
        <p:grpSp>
          <p:nvGrpSpPr>
            <p:cNvPr id="14" name="Group 13"/>
            <p:cNvGrpSpPr/>
            <p:nvPr/>
          </p:nvGrpSpPr>
          <p:grpSpPr>
            <a:xfrm>
              <a:off x="106362" y="3418969"/>
              <a:ext cx="6045950" cy="2843871"/>
              <a:chOff x="3036000" y="2543565"/>
              <a:chExt cx="6416154" cy="3132000"/>
            </a:xfrm>
          </p:grpSpPr>
          <p:pic>
            <p:nvPicPr>
              <p:cNvPr id="17" name="Picture 16"/>
              <p:cNvPicPr>
                <a:picLocks noChangeAspect="1"/>
              </p:cNvPicPr>
              <p:nvPr/>
            </p:nvPicPr>
            <p:blipFill rotWithShape="1">
              <a:blip r:embed="rId4"/>
              <a:srcRect r="51281" b="11000"/>
              <a:stretch/>
            </p:blipFill>
            <p:spPr>
              <a:xfrm>
                <a:off x="3036000" y="2543565"/>
                <a:ext cx="3060000" cy="3132000"/>
              </a:xfrm>
              <a:prstGeom prst="rect">
                <a:avLst/>
              </a:prstGeom>
            </p:spPr>
          </p:pic>
          <p:pic>
            <p:nvPicPr>
              <p:cNvPr id="18" name="Picture 17"/>
              <p:cNvPicPr>
                <a:picLocks/>
              </p:cNvPicPr>
              <p:nvPr/>
            </p:nvPicPr>
            <p:blipFill rotWithShape="1">
              <a:blip r:embed="rId4"/>
              <a:srcRect l="51793" b="11182"/>
              <a:stretch/>
            </p:blipFill>
            <p:spPr>
              <a:xfrm>
                <a:off x="6392155" y="2543565"/>
                <a:ext cx="3059999" cy="3132000"/>
              </a:xfrm>
              <a:prstGeom prst="rect">
                <a:avLst/>
              </a:prstGeom>
            </p:spPr>
          </p:pic>
        </p:grpSp>
        <p:sp>
          <p:nvSpPr>
            <p:cNvPr id="15" name="Rectangle 14"/>
            <p:cNvSpPr/>
            <p:nvPr/>
          </p:nvSpPr>
          <p:spPr>
            <a:xfrm>
              <a:off x="193846" y="6260012"/>
              <a:ext cx="2795959" cy="5813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1400" i="1" dirty="0">
                  <a:solidFill>
                    <a:srgbClr val="000000"/>
                  </a:solidFill>
                </a:rPr>
                <a:t>Scanning electron micrograph </a:t>
              </a:r>
              <a:br>
                <a:rPr lang="en-GB" sz="1400" i="1" dirty="0">
                  <a:solidFill>
                    <a:srgbClr val="000000"/>
                  </a:solidFill>
                </a:rPr>
              </a:br>
              <a:r>
                <a:rPr lang="en-GB" sz="1400" i="1" dirty="0">
                  <a:solidFill>
                    <a:srgbClr val="000000"/>
                  </a:solidFill>
                </a:rPr>
                <a:t>of the carbon foam surface 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2896603" y="6225088"/>
              <a:ext cx="3544391" cy="8206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1400" i="1" dirty="0">
                  <a:solidFill>
                    <a:srgbClr val="000000"/>
                  </a:solidFill>
                </a:rPr>
                <a:t>Scanning electron micrograph </a:t>
              </a:r>
              <a:br>
                <a:rPr lang="en-GB" sz="1400" i="1" dirty="0">
                  <a:solidFill>
                    <a:srgbClr val="000000"/>
                  </a:solidFill>
                </a:rPr>
              </a:br>
              <a:r>
                <a:rPr lang="en-GB" sz="1400" i="1" dirty="0">
                  <a:solidFill>
                    <a:srgbClr val="000000"/>
                  </a:solidFill>
                </a:rPr>
                <a:t>of the carbon foam surface </a:t>
              </a:r>
              <a:br>
                <a:rPr lang="en-GB" sz="1400" i="1" dirty="0">
                  <a:solidFill>
                    <a:srgbClr val="000000"/>
                  </a:solidFill>
                </a:rPr>
              </a:br>
              <a:r>
                <a:rPr lang="en-GB" sz="1400" i="1" dirty="0">
                  <a:solidFill>
                    <a:srgbClr val="000000"/>
                  </a:solidFill>
                </a:rPr>
                <a:t>of a single pore.</a:t>
              </a:r>
            </a:p>
          </p:txBody>
        </p:sp>
      </p:grpSp>
      <p:cxnSp>
        <p:nvCxnSpPr>
          <p:cNvPr id="19" name="Straight Arrow Connector 18"/>
          <p:cNvCxnSpPr>
            <a:stCxn id="23" idx="0"/>
          </p:cNvCxnSpPr>
          <p:nvPr/>
        </p:nvCxnSpPr>
        <p:spPr>
          <a:xfrm flipH="1" flipV="1">
            <a:off x="1726793" y="1726151"/>
            <a:ext cx="1939129" cy="1629945"/>
          </a:xfrm>
          <a:prstGeom prst="straightConnector1">
            <a:avLst/>
          </a:prstGeom>
          <a:ln>
            <a:solidFill>
              <a:srgbClr val="08080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23" idx="0"/>
          </p:cNvCxnSpPr>
          <p:nvPr/>
        </p:nvCxnSpPr>
        <p:spPr>
          <a:xfrm flipH="1" flipV="1">
            <a:off x="2023981" y="1600962"/>
            <a:ext cx="1641941" cy="1755134"/>
          </a:xfrm>
          <a:prstGeom prst="straightConnector1">
            <a:avLst/>
          </a:prstGeom>
          <a:ln>
            <a:solidFill>
              <a:srgbClr val="08080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23" idx="0"/>
          </p:cNvCxnSpPr>
          <p:nvPr/>
        </p:nvCxnSpPr>
        <p:spPr>
          <a:xfrm flipH="1" flipV="1">
            <a:off x="2345425" y="1521799"/>
            <a:ext cx="1320497" cy="1834297"/>
          </a:xfrm>
          <a:prstGeom prst="straightConnector1">
            <a:avLst/>
          </a:prstGeom>
          <a:ln>
            <a:solidFill>
              <a:srgbClr val="08080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23" idx="0"/>
          </p:cNvCxnSpPr>
          <p:nvPr/>
        </p:nvCxnSpPr>
        <p:spPr>
          <a:xfrm flipH="1" flipV="1">
            <a:off x="2613243" y="1434205"/>
            <a:ext cx="1052679" cy="1921891"/>
          </a:xfrm>
          <a:prstGeom prst="straightConnector1">
            <a:avLst/>
          </a:prstGeom>
          <a:ln>
            <a:solidFill>
              <a:srgbClr val="08080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1422592" y="3356096"/>
            <a:ext cx="44866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i="1" dirty="0">
                <a:solidFill>
                  <a:srgbClr val="080808"/>
                </a:solidFill>
              </a:rPr>
              <a:t>Surface to volume ratio as large as 5000 m</a:t>
            </a:r>
            <a:r>
              <a:rPr lang="en-GB" sz="1400" i="1" baseline="30000" dirty="0">
                <a:solidFill>
                  <a:srgbClr val="080808"/>
                </a:solidFill>
              </a:rPr>
              <a:t> -1 </a:t>
            </a:r>
            <a:r>
              <a:rPr lang="en-GB" sz="1400" i="1" dirty="0">
                <a:solidFill>
                  <a:srgbClr val="080808"/>
                </a:solidFill>
              </a:rPr>
              <a:t>to 50000 m</a:t>
            </a:r>
            <a:r>
              <a:rPr lang="en-GB" sz="1400" i="1" baseline="30000" dirty="0">
                <a:solidFill>
                  <a:srgbClr val="080808"/>
                </a:solidFill>
              </a:rPr>
              <a:t>-1</a:t>
            </a:r>
          </a:p>
        </p:txBody>
      </p:sp>
      <p:sp>
        <p:nvSpPr>
          <p:cNvPr id="24" name="Rectangle 23"/>
          <p:cNvSpPr/>
          <p:nvPr/>
        </p:nvSpPr>
        <p:spPr>
          <a:xfrm>
            <a:off x="5764255" y="3049614"/>
            <a:ext cx="61021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b="1" i="1" dirty="0">
                <a:solidFill>
                  <a:srgbClr val="000000"/>
                </a:solidFill>
              </a:rPr>
              <a:t>Graphite foam heat sinks</a:t>
            </a:r>
            <a:br>
              <a:rPr lang="en-GB" b="1" i="1" dirty="0">
                <a:solidFill>
                  <a:srgbClr val="000000"/>
                </a:solidFill>
              </a:rPr>
            </a:br>
            <a:r>
              <a:rPr lang="en-GB" i="1" dirty="0">
                <a:solidFill>
                  <a:schemeClr val="tx1">
                    <a:lumMod val="65000"/>
                  </a:schemeClr>
                </a:solidFill>
              </a:rPr>
              <a:t>(a) block, (b) stagger, (c) baffle and (d) zigzag </a:t>
            </a:r>
            <a:r>
              <a:rPr lang="en-GB" b="1" i="1" dirty="0">
                <a:solidFill>
                  <a:srgbClr val="000000"/>
                </a:solidFill>
              </a:rPr>
              <a:t>configurations. 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5"/>
          <a:srcRect b="50066"/>
          <a:stretch/>
        </p:blipFill>
        <p:spPr>
          <a:xfrm>
            <a:off x="6353064" y="3829586"/>
            <a:ext cx="2608481" cy="132941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5"/>
          <a:srcRect t="50460"/>
          <a:stretch/>
        </p:blipFill>
        <p:spPr>
          <a:xfrm>
            <a:off x="9321566" y="3815394"/>
            <a:ext cx="2608481" cy="1318934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5798258" y="5074733"/>
            <a:ext cx="61791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595" lvl="1" indent="0">
              <a:buNone/>
            </a:pPr>
            <a:r>
              <a:rPr lang="en-GB" sz="1600" i="1" dirty="0">
                <a:solidFill>
                  <a:schemeClr val="tx1">
                    <a:lumMod val="65000"/>
                  </a:schemeClr>
                </a:solidFill>
              </a:rPr>
              <a:t>The most important problem facing the graphite foam heat exchanger is the </a:t>
            </a:r>
            <a:r>
              <a:rPr lang="en-GB" sz="1600" b="1" i="1" dirty="0">
                <a:solidFill>
                  <a:srgbClr val="080808"/>
                </a:solidFill>
              </a:rPr>
              <a:t>pressure drop</a:t>
            </a:r>
            <a:r>
              <a:rPr lang="en-GB" sz="1600" i="1" dirty="0">
                <a:solidFill>
                  <a:schemeClr val="tx1">
                    <a:lumMod val="65000"/>
                  </a:schemeClr>
                </a:solidFill>
              </a:rPr>
              <a:t>. In order to reduce the pressure drop, it is important to adopt an appropriate configuration of the graphite foams.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0FCA0-6FB5-44BB-9483-12A2578D55D8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3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81612" y="9525"/>
            <a:ext cx="5643313" cy="8191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000" dirty="0"/>
              <a:t>Carbon foam properties</a:t>
            </a:r>
            <a:endParaRPr lang="en-GB" sz="4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83" y="178887"/>
            <a:ext cx="896596" cy="87698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7205" t="24154" r="45563" b="28635"/>
          <a:stretch/>
        </p:blipFill>
        <p:spPr>
          <a:xfrm>
            <a:off x="2143125" y="828675"/>
            <a:ext cx="8820150" cy="551016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0FCA0-6FB5-44BB-9483-12A2578D55D8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79416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022" y="-128906"/>
            <a:ext cx="9805737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000" dirty="0"/>
              <a:t>CFD Simulations- Parameters</a:t>
            </a:r>
            <a:endParaRPr lang="en-GB" sz="4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83" y="178887"/>
            <a:ext cx="896596" cy="87698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35826" t="11881" r="19982" b="30358"/>
          <a:stretch/>
        </p:blipFill>
        <p:spPr>
          <a:xfrm>
            <a:off x="7491384" y="973839"/>
            <a:ext cx="3000393" cy="24510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46148" y="2143973"/>
            <a:ext cx="603179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Density of air – 1.2 kg/m3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3D Hex Mesh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Models - Realizable</a:t>
            </a:r>
            <a:r>
              <a:rPr lang="en-US" dirty="0"/>
              <a:t> k‐</a:t>
            </a:r>
            <a:r>
              <a:rPr lang="el-GR" dirty="0" smtClean="0"/>
              <a:t>ε</a:t>
            </a:r>
            <a:r>
              <a:rPr lang="en-US" dirty="0" smtClean="0"/>
              <a:t> (2 </a:t>
            </a:r>
            <a:r>
              <a:rPr lang="en-US" dirty="0" err="1" smtClean="0"/>
              <a:t>eqn</a:t>
            </a:r>
            <a:r>
              <a:rPr lang="en-US" dirty="0" smtClean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Velocity Specification Method: Magnitude </a:t>
            </a:r>
            <a:r>
              <a:rPr lang="en-US" dirty="0" smtClean="0"/>
              <a:t>and Direction</a:t>
            </a:r>
            <a:r>
              <a:rPr lang="en-US" dirty="0"/>
              <a:t>  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 </a:t>
            </a:r>
            <a:r>
              <a:rPr lang="en-US" dirty="0"/>
              <a:t>Velocity Magnitude:  </a:t>
            </a:r>
            <a:r>
              <a:rPr lang="en-US" dirty="0" smtClean="0"/>
              <a:t>2.2m/s</a:t>
            </a:r>
            <a:r>
              <a:rPr lang="en-US" dirty="0"/>
              <a:t>  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 </a:t>
            </a:r>
            <a:r>
              <a:rPr lang="en-US" dirty="0"/>
              <a:t>X‐Component:  1  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 </a:t>
            </a:r>
            <a:r>
              <a:rPr lang="en-US" dirty="0"/>
              <a:t>Y‐Component:  0  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 </a:t>
            </a:r>
            <a:r>
              <a:rPr lang="en-US" dirty="0"/>
              <a:t>Z‐Component:  0  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Turbulence</a:t>
            </a:r>
            <a:r>
              <a:rPr lang="en-US" dirty="0"/>
              <a:t> Intensity:  5%  </a:t>
            </a:r>
            <a:r>
              <a:rPr lang="en-US" dirty="0" smtClean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Turbulent</a:t>
            </a:r>
            <a:r>
              <a:rPr lang="en-US" dirty="0"/>
              <a:t> Viscosity Ratio:  10 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Area – 1 m2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Length – 1m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l="34364" t="12331" r="19198" b="29129"/>
          <a:stretch/>
        </p:blipFill>
        <p:spPr>
          <a:xfrm>
            <a:off x="4648181" y="3598130"/>
            <a:ext cx="3574493" cy="2816267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V="1">
            <a:off x="5545913" y="2917255"/>
            <a:ext cx="2295067" cy="195954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8991581" y="533875"/>
            <a:ext cx="2217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Carbon foam block</a:t>
            </a:r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4648181" y="6488668"/>
            <a:ext cx="3421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Outer boundary air flow volume</a:t>
            </a:r>
            <a:endParaRPr lang="en-GB" dirty="0"/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4617701" y="4557891"/>
            <a:ext cx="685800" cy="198120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5074579" y="5192709"/>
            <a:ext cx="685800" cy="198120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5545913" y="4323338"/>
            <a:ext cx="685800" cy="198120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740144" y="3616368"/>
            <a:ext cx="1013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2.2m/s</a:t>
            </a:r>
            <a:endParaRPr lang="en-GB" dirty="0">
              <a:solidFill>
                <a:srgbClr val="FFC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0481" y="1045674"/>
            <a:ext cx="73308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CFD first step analysis goal is to simulate heat exchange between Carbon foam and air</a:t>
            </a:r>
          </a:p>
          <a:p>
            <a:r>
              <a:rPr lang="en-US" dirty="0" smtClean="0"/>
              <a:t>A simple model is being used in this first phase to tune the different parameter and the Carbon foam geometry.</a:t>
            </a:r>
            <a:endParaRPr lang="en-GB" dirty="0"/>
          </a:p>
        </p:txBody>
      </p:sp>
      <p:pic>
        <p:nvPicPr>
          <p:cNvPr id="19" name="Content Placeholder 4"/>
          <p:cNvPicPr>
            <a:picLocks noChangeAspect="1"/>
          </p:cNvPicPr>
          <p:nvPr/>
        </p:nvPicPr>
        <p:blipFill rotWithShape="1">
          <a:blip r:embed="rId5"/>
          <a:srcRect l="34643" t="11893" r="19662" b="30098"/>
          <a:stretch/>
        </p:blipFill>
        <p:spPr>
          <a:xfrm>
            <a:off x="10564569" y="973839"/>
            <a:ext cx="1288863" cy="102260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6"/>
          <a:srcRect l="35417" t="27833" r="22291" b="15668"/>
          <a:stretch/>
        </p:blipFill>
        <p:spPr>
          <a:xfrm>
            <a:off x="10564569" y="2143973"/>
            <a:ext cx="1365961" cy="1140544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0556911" y="1895262"/>
            <a:ext cx="15097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Mesh optimization</a:t>
            </a:r>
            <a:endParaRPr lang="en-GB" sz="1200" dirty="0"/>
          </a:p>
        </p:txBody>
      </p:sp>
      <p:sp>
        <p:nvSpPr>
          <p:cNvPr id="3" name="AutoShape 2" descr="blob:https://web.whatsapp.com/3a24f213-70ee-460e-9b73-ccf8e694f897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" name="AutoShape 4" descr="blob:https://web.whatsapp.com/3a24f213-70ee-460e-9b73-ccf8e694f897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7"/>
          <a:srcRect l="43831" t="10568" r="274" b="18507"/>
          <a:stretch/>
        </p:blipFill>
        <p:spPr>
          <a:xfrm>
            <a:off x="8333252" y="3572397"/>
            <a:ext cx="3554463" cy="2818893"/>
          </a:xfrm>
          <a:prstGeom prst="rect">
            <a:avLst/>
          </a:prstGeom>
        </p:spPr>
      </p:pic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0FCA0-6FB5-44BB-9483-12A2578D55D8}" type="slidenum">
              <a:rPr lang="en-GB" smtClean="0"/>
              <a:t>9</a:t>
            </a:fld>
            <a:endParaRPr lang="en-GB"/>
          </a:p>
        </p:txBody>
      </p:sp>
      <p:sp>
        <p:nvSpPr>
          <p:cNvPr id="23" name="TextBox 22"/>
          <p:cNvSpPr txBox="1"/>
          <p:nvPr/>
        </p:nvSpPr>
        <p:spPr>
          <a:xfrm>
            <a:off x="344523" y="5582653"/>
            <a:ext cx="41475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Ongoing simulation</a:t>
            </a:r>
            <a:r>
              <a:rPr lang="en-GB" dirty="0" smtClean="0"/>
              <a:t> to analyse results acc. To different parameters: Porosity, Thermal conductivity, Stiffness, Density &amp; Geometry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120518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</TotalTime>
  <Words>800</Words>
  <Application>Microsoft Office PowerPoint</Application>
  <PresentationFormat>Widescreen</PresentationFormat>
  <Paragraphs>129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Carbon foam properties</vt:lpstr>
      <vt:lpstr>CFD Simulations- Parameters</vt:lpstr>
      <vt:lpstr>Appendix – ITS2</vt:lpstr>
      <vt:lpstr>Appendix – ITS2 vs ITS3</vt:lpstr>
      <vt:lpstr>Appendix – ITS3 characteristics</vt:lpstr>
    </vt:vector>
  </TitlesOfParts>
  <Company>CERN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Anujsingh Dabeesingh</dc:creator>
  <cp:lastModifiedBy>Anujsingh Dabeesingh</cp:lastModifiedBy>
  <cp:revision>53</cp:revision>
  <dcterms:created xsi:type="dcterms:W3CDTF">2019-08-11T13:51:13Z</dcterms:created>
  <dcterms:modified xsi:type="dcterms:W3CDTF">2019-08-19T17:54:38Z</dcterms:modified>
</cp:coreProperties>
</file>