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56" r:id="rId2"/>
    <p:sldId id="267" r:id="rId3"/>
    <p:sldId id="257" r:id="rId4"/>
    <p:sldId id="258" r:id="rId5"/>
    <p:sldId id="264" r:id="rId6"/>
    <p:sldId id="259" r:id="rId7"/>
    <p:sldId id="260" r:id="rId8"/>
    <p:sldId id="265" r:id="rId9"/>
    <p:sldId id="261" r:id="rId10"/>
    <p:sldId id="268" r:id="rId11"/>
    <p:sldId id="266" r:id="rId12"/>
    <p:sldId id="262" r:id="rId13"/>
    <p:sldId id="263"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60"/>
  </p:normalViewPr>
  <p:slideViewPr>
    <p:cSldViewPr snapToGrid="0">
      <p:cViewPr varScale="1">
        <p:scale>
          <a:sx n="108" d="100"/>
          <a:sy n="108" d="100"/>
        </p:scale>
        <p:origin x="33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7C3F7D-45A6-4557-ADC4-610E2A8CB9FC}" type="datetimeFigureOut">
              <a:rPr lang="en-GB" smtClean="0"/>
              <a:t>31/08/2016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B64542-BA34-429A-AE7C-8395586E02A3}" type="slidenum">
              <a:rPr lang="en-GB" smtClean="0"/>
              <a:t>‹N°›</a:t>
            </a:fld>
            <a:endParaRPr lang="en-GB"/>
          </a:p>
        </p:txBody>
      </p:sp>
    </p:spTree>
    <p:extLst>
      <p:ext uri="{BB962C8B-B14F-4D97-AF65-F5344CB8AC3E}">
        <p14:creationId xmlns:p14="http://schemas.microsoft.com/office/powerpoint/2010/main" val="3485578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6B64542-BA34-429A-AE7C-8395586E02A3}" type="slidenum">
              <a:rPr lang="en-GB" smtClean="0"/>
              <a:t>1</a:t>
            </a:fld>
            <a:endParaRPr lang="en-GB"/>
          </a:p>
        </p:txBody>
      </p:sp>
    </p:spTree>
    <p:extLst>
      <p:ext uri="{BB962C8B-B14F-4D97-AF65-F5344CB8AC3E}">
        <p14:creationId xmlns:p14="http://schemas.microsoft.com/office/powerpoint/2010/main" val="102267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6B64542-BA34-429A-AE7C-8395586E02A3}" type="slidenum">
              <a:rPr lang="en-GB" smtClean="0"/>
              <a:t>3</a:t>
            </a:fld>
            <a:endParaRPr lang="en-GB"/>
          </a:p>
        </p:txBody>
      </p:sp>
    </p:spTree>
    <p:extLst>
      <p:ext uri="{BB962C8B-B14F-4D97-AF65-F5344CB8AC3E}">
        <p14:creationId xmlns:p14="http://schemas.microsoft.com/office/powerpoint/2010/main" val="2852226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8/31/2016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8/31/2016</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8/31/2016</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8/31/2016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8/31/2016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8/31/2016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8/31/2016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8/31/2016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8/31/2016</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8/31/2016</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8/31/2016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8/31/2016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t>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11" name="Rectangle 10"/>
          <p:cNvSpPr/>
          <p:nvPr/>
        </p:nvSpPr>
        <p:spPr>
          <a:xfrm>
            <a:off x="432726" y="399534"/>
            <a:ext cx="2932774" cy="1077218"/>
          </a:xfrm>
          <a:prstGeom prst="rect">
            <a:avLst/>
          </a:prstGeom>
        </p:spPr>
        <p:txBody>
          <a:bodyPr wrap="square">
            <a:spAutoFit/>
          </a:bodyPr>
          <a:lstStyle/>
          <a:p>
            <a:r>
              <a:rPr lang="en-GB" sz="3200" dirty="0"/>
              <a:t>Chris </a:t>
            </a:r>
            <a:r>
              <a:rPr lang="en-GB" sz="3200" dirty="0" err="1" smtClean="0"/>
              <a:t>Gavanas</a:t>
            </a:r>
            <a:endParaRPr lang="en-GB" sz="3200" dirty="0" smtClean="0"/>
          </a:p>
          <a:p>
            <a:r>
              <a:rPr lang="en-GB" sz="3200" dirty="0" smtClean="0"/>
              <a:t>31/08/2016</a:t>
            </a:r>
            <a:endParaRPr lang="en-GB" sz="3200" dirty="0"/>
          </a:p>
        </p:txBody>
      </p:sp>
      <p:sp>
        <p:nvSpPr>
          <p:cNvPr id="12" name="Rectangle 11"/>
          <p:cNvSpPr/>
          <p:nvPr/>
        </p:nvSpPr>
        <p:spPr>
          <a:xfrm>
            <a:off x="4038600" y="3130034"/>
            <a:ext cx="4507574" cy="584775"/>
          </a:xfrm>
          <a:prstGeom prst="rect">
            <a:avLst/>
          </a:prstGeom>
          <a:noFill/>
          <a:ln>
            <a:noFill/>
          </a:ln>
        </p:spPr>
        <p:txBody>
          <a:bodyPr wrap="square">
            <a:spAutoFit/>
          </a:bodyPr>
          <a:lstStyle/>
          <a:p>
            <a:r>
              <a:rPr lang="en-GB" sz="3200" dirty="0" smtClean="0">
                <a:solidFill>
                  <a:schemeClr val="accent1">
                    <a:lumMod val="60000"/>
                    <a:lumOff val="40000"/>
                  </a:schemeClr>
                </a:solidFill>
              </a:rPr>
              <a:t>Summer Student Report</a:t>
            </a:r>
          </a:p>
        </p:txBody>
      </p:sp>
    </p:spTree>
    <p:extLst>
      <p:ext uri="{BB962C8B-B14F-4D97-AF65-F5344CB8AC3E}">
        <p14:creationId xmlns:p14="http://schemas.microsoft.com/office/powerpoint/2010/main" val="3297899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14578" y="432121"/>
            <a:ext cx="3744936" cy="584775"/>
          </a:xfrm>
          <a:prstGeom prst="rect">
            <a:avLst/>
          </a:prstGeom>
        </p:spPr>
        <p:txBody>
          <a:bodyPr wrap="none">
            <a:spAutoFit/>
          </a:bodyPr>
          <a:lstStyle/>
          <a:p>
            <a:pPr algn="ctr"/>
            <a:r>
              <a:rPr lang="en-GB" sz="3200" dirty="0" err="1" smtClean="0">
                <a:solidFill>
                  <a:schemeClr val="accent1">
                    <a:lumMod val="60000"/>
                    <a:lumOff val="40000"/>
                  </a:schemeClr>
                </a:solidFill>
              </a:rPr>
              <a:t>Iso</a:t>
            </a:r>
            <a:r>
              <a:rPr lang="en-GB" sz="3200" dirty="0" smtClean="0">
                <a:solidFill>
                  <a:schemeClr val="accent1">
                    <a:lumMod val="60000"/>
                    <a:lumOff val="40000"/>
                  </a:schemeClr>
                </a:solidFill>
              </a:rPr>
              <a:t>-Proton</a:t>
            </a:r>
            <a:r>
              <a:rPr lang="en-GB" dirty="0" smtClean="0">
                <a:solidFill>
                  <a:schemeClr val="accent1">
                    <a:lumMod val="60000"/>
                    <a:lumOff val="40000"/>
                  </a:schemeClr>
                </a:solidFill>
              </a:rPr>
              <a:t> </a:t>
            </a:r>
            <a:r>
              <a:rPr lang="en-GB" sz="3200" dirty="0" smtClean="0">
                <a:solidFill>
                  <a:schemeClr val="accent1">
                    <a:lumMod val="60000"/>
                    <a:lumOff val="40000"/>
                  </a:schemeClr>
                </a:solidFill>
              </a:rPr>
              <a:t>Integrator</a:t>
            </a:r>
            <a:endParaRPr lang="en-GB" sz="3200" dirty="0">
              <a:solidFill>
                <a:schemeClr val="accent1">
                  <a:lumMod val="60000"/>
                  <a:lumOff val="40000"/>
                </a:schemeClr>
              </a:solidFill>
            </a:endParaRPr>
          </a:p>
        </p:txBody>
      </p:sp>
      <p:sp>
        <p:nvSpPr>
          <p:cNvPr id="5" name="Rectangle 4"/>
          <p:cNvSpPr/>
          <p:nvPr/>
        </p:nvSpPr>
        <p:spPr>
          <a:xfrm>
            <a:off x="931653" y="1016896"/>
            <a:ext cx="8807570" cy="584775"/>
          </a:xfrm>
          <a:prstGeom prst="rect">
            <a:avLst/>
          </a:prstGeom>
        </p:spPr>
        <p:txBody>
          <a:bodyPr wrap="square">
            <a:spAutoFit/>
          </a:bodyPr>
          <a:lstStyle/>
          <a:p>
            <a:pPr lvl="3"/>
            <a:endParaRPr lang="el-GR" sz="3200" dirty="0"/>
          </a:p>
        </p:txBody>
      </p:sp>
      <p:sp>
        <p:nvSpPr>
          <p:cNvPr id="6" name="Rectangle 5"/>
          <p:cNvSpPr/>
          <p:nvPr/>
        </p:nvSpPr>
        <p:spPr>
          <a:xfrm>
            <a:off x="612476" y="1309283"/>
            <a:ext cx="10394830" cy="2015936"/>
          </a:xfrm>
          <a:prstGeom prst="rect">
            <a:avLst/>
          </a:prstGeom>
        </p:spPr>
        <p:txBody>
          <a:bodyPr wrap="square">
            <a:spAutoFit/>
          </a:bodyPr>
          <a:lstStyle/>
          <a:p>
            <a:r>
              <a:rPr lang="en-US" sz="2500" dirty="0" smtClean="0"/>
              <a:t>Until now every user needed to copy manually to the logbook the number of protons. </a:t>
            </a:r>
            <a:endParaRPr lang="en-US" sz="2500" dirty="0"/>
          </a:p>
          <a:p>
            <a:r>
              <a:rPr lang="en-US" sz="2500" dirty="0" smtClean="0"/>
              <a:t>This </a:t>
            </a:r>
            <a:r>
              <a:rPr lang="en-US" sz="2500" dirty="0" smtClean="0"/>
              <a:t>could result </a:t>
            </a:r>
            <a:r>
              <a:rPr lang="en-US" sz="2500" dirty="0" smtClean="0"/>
              <a:t>to accidental  </a:t>
            </a:r>
            <a:r>
              <a:rPr lang="en-US" sz="2500" dirty="0" smtClean="0"/>
              <a:t>errors </a:t>
            </a:r>
            <a:r>
              <a:rPr lang="en-US" sz="2500" dirty="0" smtClean="0"/>
              <a:t>while </a:t>
            </a:r>
            <a:r>
              <a:rPr lang="en-US" sz="2500" dirty="0" smtClean="0"/>
              <a:t>copying </a:t>
            </a:r>
            <a:r>
              <a:rPr lang="en-US" sz="2500" dirty="0" smtClean="0"/>
              <a:t>those big numbers. This procedure has been now automated by a button as you can see on the screenshot below:</a:t>
            </a:r>
            <a:endParaRPr lang="en-US" sz="2500" dirty="0"/>
          </a:p>
        </p:txBody>
      </p:sp>
      <p:pic>
        <p:nvPicPr>
          <p:cNvPr id="2050" name="Picture 2" descr="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3235" y="3929782"/>
            <a:ext cx="6613311"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87370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62200" y="283875"/>
            <a:ext cx="6096000" cy="584775"/>
          </a:xfrm>
          <a:prstGeom prst="rect">
            <a:avLst/>
          </a:prstGeom>
        </p:spPr>
        <p:txBody>
          <a:bodyPr>
            <a:spAutoFit/>
          </a:bodyPr>
          <a:lstStyle/>
          <a:p>
            <a:pPr algn="ctr"/>
            <a:r>
              <a:rPr lang="en-GB" sz="3200" dirty="0" smtClean="0">
                <a:solidFill>
                  <a:schemeClr val="accent1">
                    <a:lumMod val="60000"/>
                    <a:lumOff val="40000"/>
                  </a:schemeClr>
                </a:solidFill>
              </a:rPr>
              <a:t>More applications…</a:t>
            </a:r>
            <a:endParaRPr lang="en-GB" sz="3200" dirty="0">
              <a:solidFill>
                <a:schemeClr val="accent1">
                  <a:lumMod val="60000"/>
                  <a:lumOff val="40000"/>
                </a:schemeClr>
              </a:solidFill>
            </a:endParaRPr>
          </a:p>
        </p:txBody>
      </p:sp>
      <p:pic>
        <p:nvPicPr>
          <p:cNvPr id="5"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6" name="Rectangle 5"/>
          <p:cNvSpPr/>
          <p:nvPr/>
        </p:nvSpPr>
        <p:spPr>
          <a:xfrm>
            <a:off x="546100" y="1574800"/>
            <a:ext cx="11188700" cy="4031873"/>
          </a:xfrm>
          <a:prstGeom prst="rect">
            <a:avLst/>
          </a:prstGeom>
        </p:spPr>
        <p:txBody>
          <a:bodyPr wrap="square">
            <a:spAutoFit/>
          </a:bodyPr>
          <a:lstStyle/>
          <a:p>
            <a:pPr marL="457200" indent="-457200">
              <a:buFont typeface="Arial" panose="020B0604020202020204" pitchFamily="34" charset="0"/>
              <a:buChar char="•"/>
            </a:pPr>
            <a:r>
              <a:rPr lang="en-GB" sz="3200" dirty="0" smtClean="0"/>
              <a:t>I have also made slight changes to </a:t>
            </a:r>
            <a:r>
              <a:rPr lang="en-US" sz="3200" dirty="0" err="1" smtClean="0"/>
              <a:t>Iso-HtControl</a:t>
            </a:r>
            <a:r>
              <a:rPr lang="en-US" sz="3200" dirty="0" smtClean="0"/>
              <a:t> application to </a:t>
            </a:r>
            <a:r>
              <a:rPr lang="en-US" sz="3200" dirty="0" smtClean="0"/>
              <a:t>improve the graphical user interface in </a:t>
            </a:r>
            <a:r>
              <a:rPr lang="en-US" sz="3200" dirty="0" smtClean="0"/>
              <a:t>panel</a:t>
            </a:r>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r>
              <a:rPr lang="en-US" sz="3200" dirty="0" smtClean="0"/>
              <a:t>Found and reported a bug in a </a:t>
            </a:r>
            <a:r>
              <a:rPr lang="en-US" sz="3200" dirty="0" smtClean="0"/>
              <a:t>very commonly used library at CERN (</a:t>
            </a:r>
            <a:r>
              <a:rPr lang="en-US" sz="3200" dirty="0" err="1" smtClean="0"/>
              <a:t>WheelSwitch</a:t>
            </a:r>
            <a:r>
              <a:rPr lang="en-US" sz="3200" dirty="0" smtClean="0"/>
              <a:t>)</a:t>
            </a:r>
            <a:endParaRPr lang="en-US" sz="3200" dirty="0" smtClean="0"/>
          </a:p>
          <a:p>
            <a:r>
              <a:rPr lang="en-US" sz="3200" dirty="0" smtClean="0"/>
              <a:t> </a:t>
            </a:r>
            <a:endParaRPr lang="en-US" sz="3200" dirty="0"/>
          </a:p>
          <a:p>
            <a:endParaRPr lang="en-US" sz="3200" dirty="0" smtClean="0"/>
          </a:p>
          <a:p>
            <a:pPr marL="457200" indent="-457200">
              <a:buFont typeface="Arial" panose="020B0604020202020204" pitchFamily="34" charset="0"/>
              <a:buChar char="•"/>
            </a:pPr>
            <a:endParaRPr lang="en-US" sz="3200" dirty="0" smtClean="0"/>
          </a:p>
        </p:txBody>
      </p:sp>
    </p:spTree>
    <p:extLst>
      <p:ext uri="{BB962C8B-B14F-4D97-AF65-F5344CB8AC3E}">
        <p14:creationId xmlns:p14="http://schemas.microsoft.com/office/powerpoint/2010/main" val="37865125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5" name="Rectangle 4"/>
          <p:cNvSpPr/>
          <p:nvPr/>
        </p:nvSpPr>
        <p:spPr>
          <a:xfrm>
            <a:off x="367856" y="254391"/>
            <a:ext cx="11430444" cy="3539430"/>
          </a:xfrm>
          <a:prstGeom prst="rect">
            <a:avLst/>
          </a:prstGeom>
        </p:spPr>
        <p:txBody>
          <a:bodyPr wrap="square">
            <a:spAutoFit/>
          </a:bodyPr>
          <a:lstStyle/>
          <a:p>
            <a:pPr lvl="3"/>
            <a:endParaRPr lang="en-US" sz="3200" dirty="0" smtClean="0"/>
          </a:p>
          <a:p>
            <a:pPr lvl="3"/>
            <a:endParaRPr lang="en-US" sz="3200" dirty="0"/>
          </a:p>
          <a:p>
            <a:pPr lvl="3"/>
            <a:endParaRPr lang="en-US" sz="3200" dirty="0" smtClean="0"/>
          </a:p>
          <a:p>
            <a:pPr lvl="3"/>
            <a:endParaRPr lang="en-US" sz="3200" dirty="0"/>
          </a:p>
          <a:p>
            <a:pPr lvl="3"/>
            <a:endParaRPr lang="en-US" sz="3200" dirty="0" smtClean="0"/>
          </a:p>
          <a:p>
            <a:pPr lvl="3"/>
            <a:r>
              <a:rPr lang="en-US" sz="3200" dirty="0"/>
              <a:t>	</a:t>
            </a:r>
            <a:r>
              <a:rPr lang="en-US" sz="3200" dirty="0" smtClean="0"/>
              <a:t>			</a:t>
            </a:r>
          </a:p>
          <a:p>
            <a:pPr lvl="3"/>
            <a:r>
              <a:rPr lang="en-US" sz="3200" dirty="0"/>
              <a:t>	</a:t>
            </a:r>
            <a:r>
              <a:rPr lang="en-US" sz="3200" dirty="0" smtClean="0"/>
              <a:t>				Any Questions???</a:t>
            </a:r>
          </a:p>
        </p:txBody>
      </p:sp>
    </p:spTree>
    <p:extLst>
      <p:ext uri="{BB962C8B-B14F-4D97-AF65-F5344CB8AC3E}">
        <p14:creationId xmlns:p14="http://schemas.microsoft.com/office/powerpoint/2010/main" val="30307732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5" name="Rectangle 4"/>
          <p:cNvSpPr/>
          <p:nvPr/>
        </p:nvSpPr>
        <p:spPr>
          <a:xfrm>
            <a:off x="367856" y="254391"/>
            <a:ext cx="11430444" cy="5509200"/>
          </a:xfrm>
          <a:prstGeom prst="rect">
            <a:avLst/>
          </a:prstGeom>
        </p:spPr>
        <p:txBody>
          <a:bodyPr wrap="square">
            <a:spAutoFit/>
          </a:bodyPr>
          <a:lstStyle/>
          <a:p>
            <a:pPr lvl="3"/>
            <a:endParaRPr lang="el-GR" sz="3200" dirty="0" smtClean="0"/>
          </a:p>
          <a:p>
            <a:pPr lvl="3"/>
            <a:endParaRPr lang="el-GR" sz="3200" dirty="0" smtClean="0"/>
          </a:p>
          <a:p>
            <a:pPr lvl="3"/>
            <a:r>
              <a:rPr lang="en-US" sz="3200" dirty="0" smtClean="0"/>
              <a:t>Thanks for your time. </a:t>
            </a:r>
          </a:p>
          <a:p>
            <a:pPr lvl="3"/>
            <a:endParaRPr lang="en-US" sz="3200" dirty="0"/>
          </a:p>
          <a:p>
            <a:pPr lvl="3"/>
            <a:r>
              <a:rPr lang="en-US" sz="3200" dirty="0" smtClean="0"/>
              <a:t>Many thanks to my supervisor </a:t>
            </a:r>
            <a:r>
              <a:rPr lang="en-US" sz="3200" dirty="0" err="1" smtClean="0"/>
              <a:t>Eleftherios</a:t>
            </a:r>
            <a:r>
              <a:rPr lang="en-US" sz="3200" dirty="0" smtClean="0"/>
              <a:t> </a:t>
            </a:r>
            <a:r>
              <a:rPr lang="en-US" sz="3200" dirty="0" err="1" smtClean="0"/>
              <a:t>Fadakis</a:t>
            </a:r>
            <a:r>
              <a:rPr lang="en-US" sz="3200" dirty="0" smtClean="0"/>
              <a:t> and everyone else in ISOLDE I collaborated with. </a:t>
            </a:r>
          </a:p>
          <a:p>
            <a:pPr lvl="3"/>
            <a:endParaRPr lang="en-US" sz="3200" dirty="0"/>
          </a:p>
          <a:p>
            <a:pPr lvl="3"/>
            <a:r>
              <a:rPr lang="en-US" sz="3200" dirty="0" smtClean="0"/>
              <a:t>It was a very pleasant 3 months stay and a great experience.</a:t>
            </a:r>
          </a:p>
          <a:p>
            <a:pPr lvl="3"/>
            <a:endParaRPr lang="en-US" sz="3200" dirty="0"/>
          </a:p>
          <a:p>
            <a:pPr lvl="3"/>
            <a:r>
              <a:rPr lang="en-US" sz="3200" dirty="0" smtClean="0"/>
              <a:t>Thank you all!</a:t>
            </a:r>
            <a:endParaRPr lang="el-GR" sz="3200" dirty="0"/>
          </a:p>
        </p:txBody>
      </p:sp>
    </p:spTree>
    <p:extLst>
      <p:ext uri="{BB962C8B-B14F-4D97-AF65-F5344CB8AC3E}">
        <p14:creationId xmlns:p14="http://schemas.microsoft.com/office/powerpoint/2010/main" val="894283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490269" y="18103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GB" sz="3200" u="sng" dirty="0" smtClean="0">
                <a:solidFill>
                  <a:schemeClr val="accent1">
                    <a:lumMod val="60000"/>
                    <a:lumOff val="40000"/>
                  </a:schemeClr>
                </a:solidFill>
              </a:rPr>
              <a:t>Outline</a:t>
            </a:r>
            <a:endParaRPr lang="en-US" sz="3200" u="sng" dirty="0"/>
          </a:p>
        </p:txBody>
      </p:sp>
      <p:sp>
        <p:nvSpPr>
          <p:cNvPr id="5" name="Titre 1"/>
          <p:cNvSpPr txBox="1">
            <a:spLocks/>
          </p:cNvSpPr>
          <p:nvPr/>
        </p:nvSpPr>
        <p:spPr>
          <a:xfrm>
            <a:off x="964720" y="1618801"/>
            <a:ext cx="10515600" cy="41234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r>
              <a:rPr lang="en-US" sz="3200" dirty="0" smtClean="0"/>
              <a:t>Script to automate tasks</a:t>
            </a:r>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r>
              <a:rPr lang="en-US" sz="3200" dirty="0" err="1" smtClean="0"/>
              <a:t>Iso</a:t>
            </a:r>
            <a:r>
              <a:rPr lang="en-US" sz="3200" dirty="0" smtClean="0"/>
              <a:t>-target heating </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r>
              <a:rPr lang="en-US" sz="3200" dirty="0" err="1" smtClean="0"/>
              <a:t>Iso</a:t>
            </a:r>
            <a:r>
              <a:rPr lang="en-US" sz="3200" dirty="0" smtClean="0"/>
              <a:t>-proton integrator</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r>
              <a:rPr lang="en-US" sz="3200" dirty="0" smtClean="0"/>
              <a:t>ASAP application</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r>
              <a:rPr lang="en-US" sz="3200" dirty="0" smtClean="0"/>
              <a:t>Minor improvements in existing applications</a:t>
            </a:r>
          </a:p>
          <a:p>
            <a:pPr marL="457200" indent="-457200">
              <a:buFont typeface="Arial" panose="020B0604020202020204" pitchFamily="34" charset="0"/>
              <a:buChar char="•"/>
            </a:pPr>
            <a:endParaRPr lang="en-US" sz="3200" dirty="0" smtClean="0"/>
          </a:p>
          <a:p>
            <a:pPr marL="457200"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257004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10" name="Rectangle 9"/>
          <p:cNvSpPr/>
          <p:nvPr/>
        </p:nvSpPr>
        <p:spPr>
          <a:xfrm>
            <a:off x="1650283" y="1281922"/>
            <a:ext cx="9805288" cy="5493812"/>
          </a:xfrm>
          <a:prstGeom prst="rect">
            <a:avLst/>
          </a:prstGeom>
        </p:spPr>
        <p:txBody>
          <a:bodyPr wrap="square">
            <a:spAutoFit/>
          </a:bodyPr>
          <a:lstStyle/>
          <a:p>
            <a:r>
              <a:rPr lang="en-GB" sz="2700" dirty="0" smtClean="0"/>
              <a:t>The devices  in </a:t>
            </a:r>
            <a:r>
              <a:rPr lang="en-GB" sz="2700" dirty="0" smtClean="0"/>
              <a:t>ISOLDE </a:t>
            </a:r>
            <a:r>
              <a:rPr lang="en-GB" sz="2700" dirty="0" smtClean="0"/>
              <a:t>are </a:t>
            </a:r>
            <a:r>
              <a:rPr lang="en-GB" sz="2700" dirty="0" smtClean="0"/>
              <a:t>numerous.</a:t>
            </a:r>
          </a:p>
          <a:p>
            <a:r>
              <a:rPr lang="en-GB" sz="2700" dirty="0" smtClean="0"/>
              <a:t>Each one of them has a name and a few:</a:t>
            </a:r>
            <a:br>
              <a:rPr lang="en-GB" sz="2700" dirty="0" smtClean="0"/>
            </a:br>
            <a:endParaRPr lang="en-GB" sz="2700" dirty="0" smtClean="0"/>
          </a:p>
          <a:p>
            <a:pPr marL="2743200" lvl="5" indent="-457200" algn="just">
              <a:buFont typeface="Arial" panose="020B0604020202020204" pitchFamily="34" charset="0"/>
              <a:buChar char="•"/>
            </a:pPr>
            <a:r>
              <a:rPr lang="en-GB" sz="2700" dirty="0" smtClean="0"/>
              <a:t>Parameters</a:t>
            </a:r>
          </a:p>
          <a:p>
            <a:pPr marL="2743200" lvl="5" indent="-457200" algn="just">
              <a:buFont typeface="Arial" panose="020B0604020202020204" pitchFamily="34" charset="0"/>
              <a:buChar char="•"/>
            </a:pPr>
            <a:r>
              <a:rPr lang="en-GB" sz="2700" dirty="0" smtClean="0"/>
              <a:t>Fields</a:t>
            </a:r>
          </a:p>
          <a:p>
            <a:endParaRPr lang="en-GB" sz="2700" dirty="0" smtClean="0"/>
          </a:p>
          <a:p>
            <a:r>
              <a:rPr lang="en-GB" sz="2700" dirty="0" smtClean="0"/>
              <a:t>Some times in the past the parameters change without communicating it to OP and we find out the hard way. This application would proactively inform us of any changes to any ISOLDE related classes.</a:t>
            </a:r>
          </a:p>
          <a:p>
            <a:endParaRPr lang="en-GB" sz="2700" dirty="0" smtClean="0"/>
          </a:p>
          <a:p>
            <a:r>
              <a:rPr lang="en-GB" sz="2700" dirty="0" smtClean="0"/>
              <a:t>However after implementing a part of it, I’ve realised that  it’s not viable without tools that I am not aware of.</a:t>
            </a:r>
            <a:endParaRPr lang="en-GB" sz="2700" dirty="0"/>
          </a:p>
        </p:txBody>
      </p:sp>
      <p:sp>
        <p:nvSpPr>
          <p:cNvPr id="2" name="Rectangle 1"/>
          <p:cNvSpPr/>
          <p:nvPr/>
        </p:nvSpPr>
        <p:spPr>
          <a:xfrm>
            <a:off x="2400758" y="283875"/>
            <a:ext cx="7009868" cy="584775"/>
          </a:xfrm>
          <a:prstGeom prst="rect">
            <a:avLst/>
          </a:prstGeom>
        </p:spPr>
        <p:txBody>
          <a:bodyPr wrap="none">
            <a:spAutoFit/>
          </a:bodyPr>
          <a:lstStyle/>
          <a:p>
            <a:pPr algn="ctr"/>
            <a:r>
              <a:rPr lang="en-GB" sz="3200" u="sng" dirty="0" smtClean="0">
                <a:solidFill>
                  <a:schemeClr val="accent1">
                    <a:lumMod val="60000"/>
                    <a:lumOff val="40000"/>
                  </a:schemeClr>
                </a:solidFill>
              </a:rPr>
              <a:t>Script to record devices used inside code</a:t>
            </a:r>
            <a:endParaRPr lang="en-US" sz="3200" u="sng" dirty="0"/>
          </a:p>
        </p:txBody>
      </p:sp>
    </p:spTree>
    <p:extLst>
      <p:ext uri="{BB962C8B-B14F-4D97-AF65-F5344CB8AC3E}">
        <p14:creationId xmlns:p14="http://schemas.microsoft.com/office/powerpoint/2010/main" val="34450022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8" name="Rectangle 7"/>
          <p:cNvSpPr/>
          <p:nvPr/>
        </p:nvSpPr>
        <p:spPr>
          <a:xfrm>
            <a:off x="1020555" y="203591"/>
            <a:ext cx="9805288" cy="6001643"/>
          </a:xfrm>
          <a:prstGeom prst="rect">
            <a:avLst/>
          </a:prstGeom>
        </p:spPr>
        <p:txBody>
          <a:bodyPr wrap="square">
            <a:spAutoFit/>
          </a:bodyPr>
          <a:lstStyle/>
          <a:p>
            <a:pPr algn="ctr"/>
            <a:r>
              <a:rPr lang="en-GB" sz="3200" dirty="0" err="1" smtClean="0">
                <a:solidFill>
                  <a:schemeClr val="accent1">
                    <a:lumMod val="60000"/>
                    <a:lumOff val="40000"/>
                  </a:schemeClr>
                </a:solidFill>
              </a:rPr>
              <a:t>Iso</a:t>
            </a:r>
            <a:r>
              <a:rPr lang="en-GB" sz="3200" dirty="0" smtClean="0">
                <a:solidFill>
                  <a:schemeClr val="accent1">
                    <a:lumMod val="60000"/>
                    <a:lumOff val="40000"/>
                  </a:schemeClr>
                </a:solidFill>
              </a:rPr>
              <a:t>-Target App</a:t>
            </a:r>
            <a:endParaRPr lang="en-GB" sz="3200" dirty="0" smtClean="0"/>
          </a:p>
          <a:p>
            <a:endParaRPr lang="en-GB" sz="3200" dirty="0"/>
          </a:p>
          <a:p>
            <a:r>
              <a:rPr lang="en-GB" sz="3200" dirty="0" smtClean="0"/>
              <a:t>HRS/GPS target and line need heating or cooling quite frequently. However this procedure sometimes lasts several hours.</a:t>
            </a:r>
          </a:p>
          <a:p>
            <a:endParaRPr lang="en-GB" sz="3200" dirty="0"/>
          </a:p>
          <a:p>
            <a:r>
              <a:rPr lang="en-GB" sz="3200" dirty="0" smtClean="0"/>
              <a:t>A progress bar and an estimated timer have been added to the existing application so the user can know in advance the exact time that the procedure would take, but also watch in real time the progress in a more friendly interface. You can see the screenshots below:</a:t>
            </a:r>
          </a:p>
          <a:p>
            <a:endParaRPr lang="en-GB" sz="3200" dirty="0"/>
          </a:p>
        </p:txBody>
      </p:sp>
    </p:spTree>
    <p:extLst>
      <p:ext uri="{BB962C8B-B14F-4D97-AF65-F5344CB8AC3E}">
        <p14:creationId xmlns:p14="http://schemas.microsoft.com/office/powerpoint/2010/main" val="1464406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1396" y="4727123"/>
            <a:ext cx="10322943" cy="1569660"/>
          </a:xfrm>
          <a:prstGeom prst="rect">
            <a:avLst/>
          </a:prstGeom>
        </p:spPr>
        <p:txBody>
          <a:bodyPr wrap="square">
            <a:spAutoFit/>
          </a:bodyPr>
          <a:lstStyle/>
          <a:p>
            <a:r>
              <a:rPr lang="en-GB" sz="3200" dirty="0"/>
              <a:t>At last </a:t>
            </a:r>
            <a:r>
              <a:rPr lang="en-GB" sz="3200"/>
              <a:t>if </a:t>
            </a:r>
            <a:r>
              <a:rPr lang="en-GB" sz="3200" smtClean="0"/>
              <a:t>multiple </a:t>
            </a:r>
            <a:r>
              <a:rPr lang="en-GB" sz="3200" dirty="0"/>
              <a:t>different users try to heat or cool the target/line from a different terminal then both applications will stop to prevent damaging the target.</a:t>
            </a:r>
          </a:p>
        </p:txBody>
      </p:sp>
      <p:pic>
        <p:nvPicPr>
          <p:cNvPr id="5" name="Image 4" descr="4"/>
          <p:cNvPicPr/>
          <p:nvPr/>
        </p:nvPicPr>
        <p:blipFill>
          <a:blip r:embed="rId2">
            <a:extLst>
              <a:ext uri="{28A0092B-C50C-407E-A947-70E740481C1C}">
                <a14:useLocalDpi xmlns:a14="http://schemas.microsoft.com/office/drawing/2010/main" val="0"/>
              </a:ext>
            </a:extLst>
          </a:blip>
          <a:srcRect/>
          <a:stretch>
            <a:fillRect/>
          </a:stretch>
        </p:blipFill>
        <p:spPr bwMode="auto">
          <a:xfrm>
            <a:off x="712758" y="322544"/>
            <a:ext cx="4762500" cy="3763010"/>
          </a:xfrm>
          <a:prstGeom prst="rect">
            <a:avLst/>
          </a:prstGeom>
          <a:noFill/>
          <a:ln>
            <a:noFill/>
          </a:ln>
        </p:spPr>
      </p:pic>
      <p:pic>
        <p:nvPicPr>
          <p:cNvPr id="1027" name="Picture 3"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6115" y="332704"/>
            <a:ext cx="4752975"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rot="16200000">
            <a:off x="-324384" y="1911661"/>
            <a:ext cx="1489510" cy="584775"/>
          </a:xfrm>
          <a:prstGeom prst="rect">
            <a:avLst/>
          </a:prstGeom>
        </p:spPr>
        <p:txBody>
          <a:bodyPr wrap="none">
            <a:spAutoFit/>
          </a:bodyPr>
          <a:lstStyle/>
          <a:p>
            <a:r>
              <a:rPr lang="en-GB" sz="3200" dirty="0">
                <a:solidFill>
                  <a:schemeClr val="tx2">
                    <a:lumMod val="75000"/>
                  </a:schemeClr>
                </a:solidFill>
              </a:rPr>
              <a:t>Cooling</a:t>
            </a:r>
            <a:endParaRPr lang="en-US" sz="3200" dirty="0"/>
          </a:p>
        </p:txBody>
      </p:sp>
      <p:sp>
        <p:nvSpPr>
          <p:cNvPr id="12" name="Rectangle 11"/>
          <p:cNvSpPr/>
          <p:nvPr/>
        </p:nvSpPr>
        <p:spPr>
          <a:xfrm rot="16200000">
            <a:off x="5679534" y="1911660"/>
            <a:ext cx="1534394" cy="584775"/>
          </a:xfrm>
          <a:prstGeom prst="rect">
            <a:avLst/>
          </a:prstGeom>
        </p:spPr>
        <p:txBody>
          <a:bodyPr wrap="none">
            <a:spAutoFit/>
          </a:bodyPr>
          <a:lstStyle/>
          <a:p>
            <a:r>
              <a:rPr lang="en-GB" sz="3200" dirty="0" smtClean="0">
                <a:solidFill>
                  <a:srgbClr val="FF0000"/>
                </a:solidFill>
              </a:rPr>
              <a:t>Heating</a:t>
            </a:r>
            <a:endParaRPr lang="en-US" sz="3200" dirty="0">
              <a:solidFill>
                <a:srgbClr val="FF0000"/>
              </a:solidFill>
            </a:endParaRPr>
          </a:p>
        </p:txBody>
      </p:sp>
    </p:spTree>
    <p:extLst>
      <p:ext uri="{BB962C8B-B14F-4D97-AF65-F5344CB8AC3E}">
        <p14:creationId xmlns:p14="http://schemas.microsoft.com/office/powerpoint/2010/main" val="27831130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6" name="Rectangle 5"/>
          <p:cNvSpPr/>
          <p:nvPr/>
        </p:nvSpPr>
        <p:spPr>
          <a:xfrm>
            <a:off x="2223219" y="395443"/>
            <a:ext cx="6578600" cy="1077218"/>
          </a:xfrm>
          <a:prstGeom prst="rect">
            <a:avLst/>
          </a:prstGeom>
          <a:noFill/>
          <a:ln>
            <a:noFill/>
          </a:ln>
        </p:spPr>
        <p:txBody>
          <a:bodyPr wrap="square">
            <a:spAutoFit/>
          </a:bodyPr>
          <a:lstStyle/>
          <a:p>
            <a:pPr algn="ctr"/>
            <a:r>
              <a:rPr lang="en-GB" sz="3200" dirty="0" smtClean="0">
                <a:solidFill>
                  <a:schemeClr val="accent1">
                    <a:lumMod val="60000"/>
                    <a:lumOff val="40000"/>
                  </a:schemeClr>
                </a:solidFill>
              </a:rPr>
              <a:t>ASAP </a:t>
            </a:r>
          </a:p>
          <a:p>
            <a:pPr algn="ctr"/>
            <a:r>
              <a:rPr lang="en-GB" sz="3200" dirty="0" smtClean="0">
                <a:solidFill>
                  <a:schemeClr val="accent1">
                    <a:lumMod val="60000"/>
                    <a:lumOff val="40000"/>
                  </a:schemeClr>
                </a:solidFill>
              </a:rPr>
              <a:t>(After set-up auto-save App)</a:t>
            </a:r>
          </a:p>
        </p:txBody>
      </p:sp>
      <p:sp>
        <p:nvSpPr>
          <p:cNvPr id="7" name="Rectangle 6"/>
          <p:cNvSpPr/>
          <p:nvPr/>
        </p:nvSpPr>
        <p:spPr>
          <a:xfrm>
            <a:off x="465382" y="1558926"/>
            <a:ext cx="11430444" cy="5509200"/>
          </a:xfrm>
          <a:prstGeom prst="rect">
            <a:avLst/>
          </a:prstGeom>
        </p:spPr>
        <p:txBody>
          <a:bodyPr wrap="square">
            <a:spAutoFit/>
          </a:bodyPr>
          <a:lstStyle/>
          <a:p>
            <a:endParaRPr lang="en-GB" sz="3200" dirty="0" smtClean="0"/>
          </a:p>
          <a:p>
            <a:r>
              <a:rPr lang="en-GB" sz="3200" dirty="0" smtClean="0"/>
              <a:t>Before each experiment, there is a lot of beam set up that needs to be done. This set up is always saved in the logbook manually with some calculations and screenshots. This process can take up to 30’. Some times important data are missing. There is no standard template.</a:t>
            </a:r>
          </a:p>
          <a:p>
            <a:endParaRPr lang="en-GB" sz="3200" dirty="0"/>
          </a:p>
          <a:p>
            <a:r>
              <a:rPr lang="en-GB" sz="3200" dirty="0" smtClean="0"/>
              <a:t>This new application comes to (almost) automate this job and decrease its time from ½ </a:t>
            </a:r>
            <a:r>
              <a:rPr lang="en-US" sz="3200" dirty="0" smtClean="0"/>
              <a:t>hour </a:t>
            </a:r>
            <a:r>
              <a:rPr lang="en-GB" sz="3200" dirty="0" smtClean="0"/>
              <a:t>to less than a minute and also ensure that the procedure is completed successfully. </a:t>
            </a:r>
          </a:p>
          <a:p>
            <a:endParaRPr lang="en-GB" sz="3200" dirty="0"/>
          </a:p>
        </p:txBody>
      </p:sp>
    </p:spTree>
    <p:extLst>
      <p:ext uri="{BB962C8B-B14F-4D97-AF65-F5344CB8AC3E}">
        <p14:creationId xmlns:p14="http://schemas.microsoft.com/office/powerpoint/2010/main" val="28360198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7855" y="1152526"/>
            <a:ext cx="11430444" cy="3554819"/>
          </a:xfrm>
          <a:prstGeom prst="rect">
            <a:avLst/>
          </a:prstGeom>
        </p:spPr>
        <p:txBody>
          <a:bodyPr wrap="square">
            <a:spAutoFit/>
          </a:bodyPr>
          <a:lstStyle/>
          <a:p>
            <a:r>
              <a:rPr lang="en-GB" sz="2500" dirty="0" smtClean="0"/>
              <a:t>The user must set the below configuration:</a:t>
            </a:r>
          </a:p>
          <a:p>
            <a:pPr marL="1828800" lvl="3" indent="-457200" algn="just">
              <a:buFont typeface="Arial" panose="020B0604020202020204" pitchFamily="34" charset="0"/>
              <a:buChar char="•"/>
            </a:pPr>
            <a:r>
              <a:rPr lang="en-GB" sz="2500" dirty="0" smtClean="0"/>
              <a:t>Starting from HRS or GPS</a:t>
            </a:r>
          </a:p>
          <a:p>
            <a:pPr marL="1828800" lvl="3" indent="-457200" algn="just">
              <a:buFont typeface="Arial" panose="020B0604020202020204" pitchFamily="34" charset="0"/>
              <a:buChar char="•"/>
            </a:pPr>
            <a:r>
              <a:rPr lang="en-GB" sz="2500" dirty="0" smtClean="0"/>
              <a:t>Follow path of CAO, GHM or GLM</a:t>
            </a:r>
          </a:p>
          <a:p>
            <a:pPr marL="1828800" lvl="3" indent="-457200" algn="just">
              <a:buFont typeface="Arial" panose="020B0604020202020204" pitchFamily="34" charset="0"/>
              <a:buChar char="•"/>
            </a:pPr>
            <a:r>
              <a:rPr lang="en-GB" sz="2500" dirty="0" smtClean="0"/>
              <a:t>Oven1 and Oven2 (optional) material used</a:t>
            </a:r>
            <a:endParaRPr lang="en-GB" sz="2500" dirty="0"/>
          </a:p>
          <a:p>
            <a:pPr marL="1828800" lvl="3" indent="-457200" algn="just">
              <a:buFont typeface="Arial" panose="020B0604020202020204" pitchFamily="34" charset="0"/>
              <a:buChar char="•"/>
            </a:pPr>
            <a:endParaRPr lang="en-GB" sz="2500" dirty="0"/>
          </a:p>
          <a:p>
            <a:r>
              <a:rPr lang="en-GB" sz="2500" dirty="0" smtClean="0"/>
              <a:t>The user can also exclude devices from a list whose values will not be saved. You can take a look a beta version of it in the screenshot below: </a:t>
            </a:r>
          </a:p>
          <a:p>
            <a:endParaRPr lang="en-GB" sz="2500" dirty="0" smtClean="0"/>
          </a:p>
          <a:p>
            <a:endParaRPr lang="en-GB" sz="25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1940" y="4305350"/>
            <a:ext cx="8602275" cy="2162477"/>
          </a:xfrm>
          <a:prstGeom prst="rect">
            <a:avLst/>
          </a:prstGeom>
        </p:spPr>
      </p:pic>
      <p:sp>
        <p:nvSpPr>
          <p:cNvPr id="3" name="Rectangle 2"/>
          <p:cNvSpPr/>
          <p:nvPr/>
        </p:nvSpPr>
        <p:spPr>
          <a:xfrm>
            <a:off x="3032132" y="283876"/>
            <a:ext cx="4488729" cy="584775"/>
          </a:xfrm>
          <a:prstGeom prst="rect">
            <a:avLst/>
          </a:prstGeom>
        </p:spPr>
        <p:txBody>
          <a:bodyPr wrap="none">
            <a:spAutoFit/>
          </a:bodyPr>
          <a:lstStyle/>
          <a:p>
            <a:pPr algn="ctr"/>
            <a:r>
              <a:rPr lang="en-GB" sz="3200" dirty="0" smtClean="0">
                <a:solidFill>
                  <a:schemeClr val="accent1">
                    <a:lumMod val="60000"/>
                    <a:lumOff val="40000"/>
                  </a:schemeClr>
                </a:solidFill>
              </a:rPr>
              <a:t>Application configuration</a:t>
            </a:r>
            <a:endParaRPr lang="en-GB" sz="3200" dirty="0">
              <a:solidFill>
                <a:schemeClr val="accent1">
                  <a:lumMod val="60000"/>
                  <a:lumOff val="40000"/>
                </a:schemeClr>
              </a:solidFill>
            </a:endParaRPr>
          </a:p>
        </p:txBody>
      </p:sp>
    </p:spTree>
    <p:extLst>
      <p:ext uri="{BB962C8B-B14F-4D97-AF65-F5344CB8AC3E}">
        <p14:creationId xmlns:p14="http://schemas.microsoft.com/office/powerpoint/2010/main" val="1092626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0981" y="1152526"/>
            <a:ext cx="11188700" cy="6001643"/>
          </a:xfrm>
          <a:prstGeom prst="rect">
            <a:avLst/>
          </a:prstGeom>
        </p:spPr>
        <p:txBody>
          <a:bodyPr wrap="square">
            <a:spAutoFit/>
          </a:bodyPr>
          <a:lstStyle/>
          <a:p>
            <a:pPr marL="457200" indent="-457200">
              <a:buFont typeface="Arial" panose="020B0604020202020204" pitchFamily="34" charset="0"/>
              <a:buChar char="•"/>
            </a:pPr>
            <a:r>
              <a:rPr lang="en-GB" sz="3200" dirty="0"/>
              <a:t>The </a:t>
            </a:r>
            <a:r>
              <a:rPr lang="en-GB" sz="3200" dirty="0" smtClean="0"/>
              <a:t>value </a:t>
            </a:r>
            <a:r>
              <a:rPr lang="en-GB" sz="3200" dirty="0" smtClean="0"/>
              <a:t>of several critical devices is stored</a:t>
            </a:r>
            <a:endParaRPr lang="en-GB" sz="3200" dirty="0" smtClean="0"/>
          </a:p>
          <a:p>
            <a:pPr marL="457200" indent="-457200">
              <a:buFont typeface="Arial" panose="020B0604020202020204" pitchFamily="34" charset="0"/>
              <a:buChar char="•"/>
            </a:pPr>
            <a:r>
              <a:rPr lang="en-GB" sz="3200" dirty="0" smtClean="0"/>
              <a:t>The value of </a:t>
            </a:r>
            <a:r>
              <a:rPr lang="en-GB" sz="3200" dirty="0"/>
              <a:t>beam in every faraday cup </a:t>
            </a:r>
            <a:r>
              <a:rPr lang="en-GB" sz="3200" dirty="0" smtClean="0"/>
              <a:t>device is stored</a:t>
            </a:r>
          </a:p>
          <a:p>
            <a:pPr marL="457200" indent="-457200">
              <a:buFont typeface="Arial" panose="020B0604020202020204" pitchFamily="34" charset="0"/>
              <a:buChar char="•"/>
            </a:pPr>
            <a:r>
              <a:rPr lang="en-GB" sz="3200" dirty="0" smtClean="0"/>
              <a:t>Screenshots of grids are </a:t>
            </a:r>
            <a:r>
              <a:rPr lang="en-GB" sz="3200" dirty="0" smtClean="0"/>
              <a:t>taken</a:t>
            </a:r>
            <a:r>
              <a:rPr lang="el-GR" sz="3200" dirty="0" smtClean="0"/>
              <a:t> (</a:t>
            </a:r>
            <a:r>
              <a:rPr lang="en-GB" sz="3200" dirty="0" smtClean="0"/>
              <a:t>IN/OUT </a:t>
            </a:r>
            <a:r>
              <a:rPr lang="en-GB" sz="3200" dirty="0"/>
              <a:t>operation needed to be done manually</a:t>
            </a:r>
            <a:r>
              <a:rPr lang="en-GB" sz="3200" dirty="0" smtClean="0"/>
              <a:t>)</a:t>
            </a:r>
            <a:endParaRPr lang="en-GB" sz="3200" dirty="0" smtClean="0"/>
          </a:p>
          <a:p>
            <a:pPr marL="457200" indent="-457200">
              <a:buFont typeface="Arial" panose="020B0604020202020204" pitchFamily="34" charset="0"/>
              <a:buChar char="•"/>
            </a:pPr>
            <a:r>
              <a:rPr lang="en-GB" sz="3200" dirty="0" smtClean="0"/>
              <a:t>Screenshots of wire scanners are taken </a:t>
            </a:r>
            <a:r>
              <a:rPr lang="en-GB" sz="3200" dirty="0" smtClean="0"/>
              <a:t>(IN/OUT </a:t>
            </a:r>
            <a:r>
              <a:rPr lang="en-GB" sz="3200" dirty="0" smtClean="0"/>
              <a:t>operation needed to be done manually)</a:t>
            </a:r>
          </a:p>
          <a:p>
            <a:pPr marL="457200" indent="-457200">
              <a:buFont typeface="Arial" panose="020B0604020202020204" pitchFamily="34" charset="0"/>
              <a:buChar char="•"/>
            </a:pPr>
            <a:r>
              <a:rPr lang="en-GB" sz="3200" dirty="0" smtClean="0"/>
              <a:t>User can add his own comments</a:t>
            </a:r>
          </a:p>
          <a:p>
            <a:pPr marL="457200" indent="-457200">
              <a:buFont typeface="Arial" panose="020B0604020202020204" pitchFamily="34" charset="0"/>
              <a:buChar char="•"/>
            </a:pPr>
            <a:r>
              <a:rPr lang="en-GB" sz="3200" dirty="0" smtClean="0"/>
              <a:t>All the above are stored to logbook</a:t>
            </a:r>
          </a:p>
          <a:p>
            <a:pPr marL="457200" indent="-457200">
              <a:buFont typeface="Arial" panose="020B0604020202020204" pitchFamily="34" charset="0"/>
              <a:buChar char="•"/>
            </a:pPr>
            <a:r>
              <a:rPr lang="en-GB" sz="3200" dirty="0" smtClean="0"/>
              <a:t>User can exclude easily any of the above tasks</a:t>
            </a:r>
          </a:p>
          <a:p>
            <a:pPr marL="457200" indent="-457200">
              <a:buFont typeface="Arial" panose="020B0604020202020204" pitchFamily="34" charset="0"/>
              <a:buChar char="•"/>
            </a:pPr>
            <a:r>
              <a:rPr lang="en-GB" sz="3200" dirty="0" smtClean="0"/>
              <a:t>Storing functionality of electrostatic elements will be added next week</a:t>
            </a:r>
          </a:p>
          <a:p>
            <a:pPr marL="457200" indent="-457200">
              <a:buFont typeface="Arial" panose="020B0604020202020204" pitchFamily="34" charset="0"/>
              <a:buChar char="•"/>
            </a:pPr>
            <a:endParaRPr lang="en-GB" sz="3200" dirty="0"/>
          </a:p>
        </p:txBody>
      </p:sp>
      <p:pic>
        <p:nvPicPr>
          <p:cNvPr id="5"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2" name="Rectangle 1"/>
          <p:cNvSpPr/>
          <p:nvPr/>
        </p:nvSpPr>
        <p:spPr>
          <a:xfrm>
            <a:off x="3020325" y="283875"/>
            <a:ext cx="5109861" cy="584775"/>
          </a:xfrm>
          <a:prstGeom prst="rect">
            <a:avLst/>
          </a:prstGeom>
        </p:spPr>
        <p:txBody>
          <a:bodyPr wrap="none">
            <a:spAutoFit/>
          </a:bodyPr>
          <a:lstStyle/>
          <a:p>
            <a:pPr algn="ctr"/>
            <a:r>
              <a:rPr lang="en-GB" sz="3200" dirty="0" smtClean="0">
                <a:solidFill>
                  <a:schemeClr val="accent1">
                    <a:lumMod val="60000"/>
                    <a:lumOff val="40000"/>
                  </a:schemeClr>
                </a:solidFill>
              </a:rPr>
              <a:t>Application’s task and output</a:t>
            </a:r>
            <a:endParaRPr lang="en-GB" dirty="0">
              <a:solidFill>
                <a:schemeClr val="accent1">
                  <a:lumMod val="60000"/>
                  <a:lumOff val="40000"/>
                </a:schemeClr>
              </a:solidFill>
            </a:endParaRPr>
          </a:p>
        </p:txBody>
      </p:sp>
    </p:spTree>
    <p:extLst>
      <p:ext uri="{BB962C8B-B14F-4D97-AF65-F5344CB8AC3E}">
        <p14:creationId xmlns:p14="http://schemas.microsoft.com/office/powerpoint/2010/main" val="1660028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9474" y="0"/>
            <a:ext cx="1152526" cy="1152526"/>
          </a:xfrm>
          <a:prstGeom prst="rect">
            <a:avLst/>
          </a:prstGeom>
        </p:spPr>
      </p:pic>
      <p:sp>
        <p:nvSpPr>
          <p:cNvPr id="5" name="Rectangle 4"/>
          <p:cNvSpPr/>
          <p:nvPr/>
        </p:nvSpPr>
        <p:spPr>
          <a:xfrm>
            <a:off x="574890" y="1022143"/>
            <a:ext cx="11430444" cy="7017306"/>
          </a:xfrm>
          <a:prstGeom prst="rect">
            <a:avLst/>
          </a:prstGeom>
        </p:spPr>
        <p:txBody>
          <a:bodyPr wrap="square">
            <a:spAutoFit/>
          </a:bodyPr>
          <a:lstStyle/>
          <a:p>
            <a:r>
              <a:rPr lang="en-GB" sz="2500" dirty="0" smtClean="0"/>
              <a:t>Sometimes there may be some impediments </a:t>
            </a:r>
            <a:r>
              <a:rPr lang="en-US" sz="2500" dirty="0" smtClean="0"/>
              <a:t>to the</a:t>
            </a:r>
          </a:p>
          <a:p>
            <a:r>
              <a:rPr lang="en-GB" sz="2500" dirty="0" smtClean="0"/>
              <a:t>automation of this procedure.</a:t>
            </a:r>
          </a:p>
          <a:p>
            <a:endParaRPr lang="el-GR" sz="2500" dirty="0"/>
          </a:p>
          <a:p>
            <a:pPr marL="2286000" lvl="4" indent="-457200">
              <a:buFont typeface="Arial" panose="020B0604020202020204" pitchFamily="34" charset="0"/>
              <a:buChar char="•"/>
            </a:pPr>
            <a:r>
              <a:rPr lang="en-US" sz="2500" dirty="0" smtClean="0"/>
              <a:t>Active lasers</a:t>
            </a:r>
          </a:p>
          <a:p>
            <a:pPr marL="2286000" lvl="4" indent="-457200">
              <a:buFont typeface="Arial" panose="020B0604020202020204" pitchFamily="34" charset="0"/>
              <a:buChar char="•"/>
            </a:pPr>
            <a:r>
              <a:rPr lang="en-US" sz="2500" dirty="0"/>
              <a:t>Switchyard set </a:t>
            </a:r>
            <a:r>
              <a:rPr lang="en-US" sz="2500" dirty="0" smtClean="0"/>
              <a:t>for GHM or GLM</a:t>
            </a:r>
            <a:endParaRPr lang="en-US" sz="2500" dirty="0" smtClean="0"/>
          </a:p>
          <a:p>
            <a:pPr marL="2286000" lvl="4" indent="-457200">
              <a:buFont typeface="Arial" panose="020B0604020202020204" pitchFamily="34" charset="0"/>
              <a:buChar char="•"/>
            </a:pPr>
            <a:r>
              <a:rPr lang="en-US" sz="2500" dirty="0" smtClean="0"/>
              <a:t>Closed valves</a:t>
            </a:r>
            <a:endParaRPr lang="el-GR" sz="2500" dirty="0" smtClean="0"/>
          </a:p>
          <a:p>
            <a:endParaRPr lang="en-US" sz="2500" dirty="0"/>
          </a:p>
          <a:p>
            <a:r>
              <a:rPr lang="en-US" sz="2500" dirty="0" smtClean="0"/>
              <a:t>In case the lasers are on, the devices affected by them are ignored in the procedure.</a:t>
            </a:r>
          </a:p>
          <a:p>
            <a:endParaRPr lang="en-US" sz="2500" dirty="0" smtClean="0"/>
          </a:p>
          <a:p>
            <a:r>
              <a:rPr lang="en-US" sz="2500" dirty="0"/>
              <a:t>When the Switchyard is set to GHM or GLM path, the faraday cup value from that position is asked from the user as an input since faraday cup can’t be inserted.</a:t>
            </a:r>
          </a:p>
          <a:p>
            <a:endParaRPr lang="en-US" sz="2500" dirty="0" smtClean="0"/>
          </a:p>
          <a:p>
            <a:r>
              <a:rPr lang="en-US" sz="2500" dirty="0" smtClean="0"/>
              <a:t>In case the valves are closed, </a:t>
            </a:r>
            <a:r>
              <a:rPr lang="en-US" sz="2500" dirty="0" smtClean="0"/>
              <a:t>the user should be notified and the process would be stopped. However there is not any library in JAVA at the moment to allow the check of the valves, so this could be added in the future.</a:t>
            </a:r>
            <a:endParaRPr lang="en-US" sz="2500" dirty="0" smtClean="0"/>
          </a:p>
          <a:p>
            <a:endParaRPr lang="en-US" sz="2500" dirty="0"/>
          </a:p>
          <a:p>
            <a:pPr lvl="3"/>
            <a:endParaRPr lang="en-US" sz="2500" dirty="0"/>
          </a:p>
          <a:p>
            <a:pPr lvl="3"/>
            <a:endParaRPr lang="en-US" sz="2500" dirty="0" smtClean="0"/>
          </a:p>
        </p:txBody>
      </p:sp>
      <p:sp>
        <p:nvSpPr>
          <p:cNvPr id="2" name="Rectangle 1"/>
          <p:cNvSpPr/>
          <p:nvPr/>
        </p:nvSpPr>
        <p:spPr>
          <a:xfrm>
            <a:off x="3373485" y="283875"/>
            <a:ext cx="3667992" cy="584775"/>
          </a:xfrm>
          <a:prstGeom prst="rect">
            <a:avLst/>
          </a:prstGeom>
        </p:spPr>
        <p:txBody>
          <a:bodyPr wrap="none">
            <a:spAutoFit/>
          </a:bodyPr>
          <a:lstStyle/>
          <a:p>
            <a:pPr algn="ctr"/>
            <a:r>
              <a:rPr lang="en-GB" sz="3200" dirty="0" smtClean="0">
                <a:solidFill>
                  <a:schemeClr val="accent1">
                    <a:lumMod val="60000"/>
                    <a:lumOff val="40000"/>
                  </a:schemeClr>
                </a:solidFill>
              </a:rPr>
              <a:t>Procedural decisions</a:t>
            </a:r>
            <a:endParaRPr lang="en-GB" sz="3200" dirty="0">
              <a:solidFill>
                <a:schemeClr val="accent1">
                  <a:lumMod val="60000"/>
                  <a:lumOff val="40000"/>
                </a:schemeClr>
              </a:solidFill>
            </a:endParaRPr>
          </a:p>
        </p:txBody>
      </p:sp>
    </p:spTree>
    <p:extLst>
      <p:ext uri="{BB962C8B-B14F-4D97-AF65-F5344CB8AC3E}">
        <p14:creationId xmlns:p14="http://schemas.microsoft.com/office/powerpoint/2010/main" val="497387649"/>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TM04033923[[fn=Depth]]</Template>
  <TotalTime>556</TotalTime>
  <Words>638</Words>
  <Application>Microsoft Office PowerPoint</Application>
  <PresentationFormat>Grand écran</PresentationFormat>
  <Paragraphs>94</Paragraphs>
  <Slides>13</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13</vt:i4>
      </vt:variant>
    </vt:vector>
  </HeadingPairs>
  <TitlesOfParts>
    <vt:vector size="17" baseType="lpstr">
      <vt:lpstr>Arial</vt:lpstr>
      <vt:lpstr>Calibri</vt:lpstr>
      <vt:lpstr>Corbel</vt:lpstr>
      <vt:lpstr>Depth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CERN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Isolde User</dc:creator>
  <cp:lastModifiedBy>Chris Gavanas</cp:lastModifiedBy>
  <cp:revision>53</cp:revision>
  <dcterms:created xsi:type="dcterms:W3CDTF">2016-08-22T11:08:35Z</dcterms:created>
  <dcterms:modified xsi:type="dcterms:W3CDTF">2016-08-31T10:02:29Z</dcterms:modified>
</cp:coreProperties>
</file>