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97" r:id="rId5"/>
    <p:sldId id="298" r:id="rId6"/>
    <p:sldId id="302" r:id="rId7"/>
    <p:sldId id="303" r:id="rId8"/>
    <p:sldId id="301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2" r:id="rId17"/>
    <p:sldId id="313" r:id="rId18"/>
    <p:sldId id="299" r:id="rId19"/>
    <p:sldId id="316" r:id="rId20"/>
    <p:sldId id="315" r:id="rId21"/>
    <p:sldId id="31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3B2CE37-3DEE-2840-B304-1BED54434E31}">
          <p14:sldIdLst>
            <p14:sldId id="297"/>
            <p14:sldId id="298"/>
            <p14:sldId id="302"/>
            <p14:sldId id="303"/>
            <p14:sldId id="301"/>
            <p14:sldId id="304"/>
            <p14:sldId id="305"/>
            <p14:sldId id="306"/>
            <p14:sldId id="307"/>
            <p14:sldId id="308"/>
            <p14:sldId id="309"/>
            <p14:sldId id="310"/>
            <p14:sldId id="312"/>
            <p14:sldId id="313"/>
            <p14:sldId id="299"/>
            <p14:sldId id="316"/>
            <p14:sldId id="315"/>
            <p14:sldId id="31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75C864-1D69-2318-58C3-49D6D0FD2EDB}" name="Uday Sharma" initials="" userId="S::uday.sharma@cern.ch::dfc359b2-8773-4fab-ba91-1dfca623a4c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 Godinho" initials="AG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F2F"/>
    <a:srgbClr val="303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20E35-A176-4012-BC5E-935CFFF8708E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5" autoAdjust="0"/>
    <p:restoredTop sz="85687"/>
  </p:normalViewPr>
  <p:slideViewPr>
    <p:cSldViewPr snapToGrid="0" snapToObjects="1">
      <p:cViewPr varScale="1">
        <p:scale>
          <a:sx n="115" d="100"/>
          <a:sy n="115" d="100"/>
        </p:scale>
        <p:origin x="174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45" d="100"/>
          <a:sy n="145" d="100"/>
        </p:scale>
        <p:origin x="38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FC1FFA-55E0-0540-8E09-E811ACC43FF0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E1977F-EA5E-3042-8299-29C6235C1264}">
      <dgm:prSet phldrT="[Text]"/>
      <dgm:spPr/>
      <dgm:t>
        <a:bodyPr/>
        <a:lstStyle/>
        <a:p>
          <a:pPr>
            <a:buNone/>
          </a:pPr>
          <a:r>
            <a:rPr lang="en-US" dirty="0"/>
            <a:t>Redesign of the Entire Application</a:t>
          </a:r>
        </a:p>
      </dgm:t>
    </dgm:pt>
    <dgm:pt modelId="{40FC110E-5898-7444-9C80-69BF33A0DE5D}" type="parTrans" cxnId="{0C7DC140-ADFF-444E-88AD-423C9A86DBD0}">
      <dgm:prSet/>
      <dgm:spPr/>
      <dgm:t>
        <a:bodyPr/>
        <a:lstStyle/>
        <a:p>
          <a:endParaRPr lang="en-US"/>
        </a:p>
      </dgm:t>
    </dgm:pt>
    <dgm:pt modelId="{5EE3F043-0787-0841-B26A-43BE61965B66}" type="sibTrans" cxnId="{0C7DC140-ADFF-444E-88AD-423C9A86DBD0}">
      <dgm:prSet/>
      <dgm:spPr/>
      <dgm:t>
        <a:bodyPr/>
        <a:lstStyle/>
        <a:p>
          <a:endParaRPr lang="en-US"/>
        </a:p>
      </dgm:t>
    </dgm:pt>
    <dgm:pt modelId="{7CE16429-A36C-164D-B929-0940C727F4E5}">
      <dgm:prSet phldrT="[Text]"/>
      <dgm:spPr/>
      <dgm:t>
        <a:bodyPr/>
        <a:lstStyle/>
        <a:p>
          <a:r>
            <a:rPr lang="en-US" dirty="0"/>
            <a:t>Automating the Development-to-Deployment Process</a:t>
          </a:r>
        </a:p>
      </dgm:t>
    </dgm:pt>
    <dgm:pt modelId="{7A40DE89-FCB7-9E41-B5F1-EA7C6CBEE721}" type="sibTrans" cxnId="{8A0A4875-FE7C-5A4D-A8A4-2E550E010613}">
      <dgm:prSet/>
      <dgm:spPr/>
      <dgm:t>
        <a:bodyPr/>
        <a:lstStyle/>
        <a:p>
          <a:endParaRPr lang="en-US"/>
        </a:p>
      </dgm:t>
    </dgm:pt>
    <dgm:pt modelId="{2EB263A6-9EFF-FF48-8BDC-BA69A0928953}" type="parTrans" cxnId="{8A0A4875-FE7C-5A4D-A8A4-2E550E010613}">
      <dgm:prSet/>
      <dgm:spPr/>
      <dgm:t>
        <a:bodyPr/>
        <a:lstStyle/>
        <a:p>
          <a:endParaRPr lang="en-US"/>
        </a:p>
      </dgm:t>
    </dgm:pt>
    <dgm:pt modelId="{3DF8CEFB-7B46-8348-A964-66A4BD4037F4}">
      <dgm:prSet phldrT="[Text]"/>
      <dgm:spPr/>
      <dgm:t>
        <a:bodyPr/>
        <a:lstStyle/>
        <a:p>
          <a:r>
            <a:rPr lang="en-US" dirty="0"/>
            <a:t>Enhancing NeutrinoReview with New Capabilities</a:t>
          </a:r>
        </a:p>
      </dgm:t>
    </dgm:pt>
    <dgm:pt modelId="{2DC2A1BD-48C8-0C48-AC15-229D2D63625A}" type="parTrans" cxnId="{2F1935E3-229F-1D40-B9D4-8FBA91A699D4}">
      <dgm:prSet/>
      <dgm:spPr/>
      <dgm:t>
        <a:bodyPr/>
        <a:lstStyle/>
        <a:p>
          <a:endParaRPr lang="en-US"/>
        </a:p>
      </dgm:t>
    </dgm:pt>
    <dgm:pt modelId="{4369EE92-4887-0C41-A9B5-D2CBE7C36F32}" type="sibTrans" cxnId="{2F1935E3-229F-1D40-B9D4-8FBA91A699D4}">
      <dgm:prSet/>
      <dgm:spPr/>
      <dgm:t>
        <a:bodyPr/>
        <a:lstStyle/>
        <a:p>
          <a:endParaRPr lang="en-US"/>
        </a:p>
      </dgm:t>
    </dgm:pt>
    <dgm:pt modelId="{D92C50C1-CC4E-DA4E-B2AC-D49653AD91C7}">
      <dgm:prSet/>
      <dgm:spPr/>
      <dgm:t>
        <a:bodyPr/>
        <a:lstStyle/>
        <a:p>
          <a:r>
            <a:rPr lang="en-US" dirty="0"/>
            <a:t>Research Contributions and Academic Writing</a:t>
          </a:r>
        </a:p>
      </dgm:t>
    </dgm:pt>
    <dgm:pt modelId="{FC651C9A-4886-3E44-9B9A-EC23C3AD3FE6}" type="parTrans" cxnId="{8965EA15-53A0-1448-BD63-A8FD6160B5B1}">
      <dgm:prSet/>
      <dgm:spPr/>
      <dgm:t>
        <a:bodyPr/>
        <a:lstStyle/>
        <a:p>
          <a:endParaRPr lang="en-US"/>
        </a:p>
      </dgm:t>
    </dgm:pt>
    <dgm:pt modelId="{868886AA-F51B-8342-9B8B-D40D4E6BF4C3}" type="sibTrans" cxnId="{8965EA15-53A0-1448-BD63-A8FD6160B5B1}">
      <dgm:prSet/>
      <dgm:spPr/>
      <dgm:t>
        <a:bodyPr/>
        <a:lstStyle/>
        <a:p>
          <a:endParaRPr lang="en-US"/>
        </a:p>
      </dgm:t>
    </dgm:pt>
    <dgm:pt modelId="{ED2083D9-31F4-DE43-9C31-79B232D737FF}">
      <dgm:prSet phldrT="[Text]"/>
      <dgm:spPr/>
      <dgm:t>
        <a:bodyPr/>
        <a:lstStyle/>
        <a:p>
          <a:pPr>
            <a:buNone/>
          </a:pPr>
          <a:r>
            <a:rPr lang="en-US" dirty="0"/>
            <a:t>Codebase Refactoring and </a:t>
          </a:r>
          <a:r>
            <a:rPr lang="en-US"/>
            <a:t>System Modernization</a:t>
          </a:r>
          <a:endParaRPr lang="en-US" dirty="0"/>
        </a:p>
      </dgm:t>
    </dgm:pt>
    <dgm:pt modelId="{16C034EA-23B5-6343-A250-423CB0EEFC17}" type="parTrans" cxnId="{72B175C6-9E7A-544C-91F6-23E5F4E0D3C3}">
      <dgm:prSet/>
      <dgm:spPr/>
      <dgm:t>
        <a:bodyPr/>
        <a:lstStyle/>
        <a:p>
          <a:endParaRPr lang="en-US"/>
        </a:p>
      </dgm:t>
    </dgm:pt>
    <dgm:pt modelId="{EE881B04-4183-D340-97F8-D5EB52BF2621}" type="sibTrans" cxnId="{72B175C6-9E7A-544C-91F6-23E5F4E0D3C3}">
      <dgm:prSet/>
      <dgm:spPr/>
      <dgm:t>
        <a:bodyPr/>
        <a:lstStyle/>
        <a:p>
          <a:endParaRPr lang="en-US"/>
        </a:p>
      </dgm:t>
    </dgm:pt>
    <dgm:pt modelId="{D2D17869-C320-8B4B-94F3-AE141CBF294B}" type="pres">
      <dgm:prSet presAssocID="{74FC1FFA-55E0-0540-8E09-E811ACC43FF0}" presName="linear" presStyleCnt="0">
        <dgm:presLayoutVars>
          <dgm:dir/>
          <dgm:animLvl val="lvl"/>
          <dgm:resizeHandles val="exact"/>
        </dgm:presLayoutVars>
      </dgm:prSet>
      <dgm:spPr/>
    </dgm:pt>
    <dgm:pt modelId="{90B5CD43-1B74-4243-B4D5-D6BDBA7A1D72}" type="pres">
      <dgm:prSet presAssocID="{ED2083D9-31F4-DE43-9C31-79B232D737FF}" presName="parentLin" presStyleCnt="0"/>
      <dgm:spPr/>
    </dgm:pt>
    <dgm:pt modelId="{E18B5BCA-D230-DB42-8953-C8A2942F890B}" type="pres">
      <dgm:prSet presAssocID="{ED2083D9-31F4-DE43-9C31-79B232D737FF}" presName="parentLeftMargin" presStyleLbl="node1" presStyleIdx="0" presStyleCnt="5"/>
      <dgm:spPr/>
    </dgm:pt>
    <dgm:pt modelId="{8DE97C23-8F1F-5549-8C0D-AB27CA9F7BAC}" type="pres">
      <dgm:prSet presAssocID="{ED2083D9-31F4-DE43-9C31-79B232D737F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F91C3D2B-3A4B-874E-AC0A-A60CEED03B78}" type="pres">
      <dgm:prSet presAssocID="{ED2083D9-31F4-DE43-9C31-79B232D737FF}" presName="negativeSpace" presStyleCnt="0"/>
      <dgm:spPr/>
    </dgm:pt>
    <dgm:pt modelId="{51A68771-C0D5-1B48-8BDA-53591137A508}" type="pres">
      <dgm:prSet presAssocID="{ED2083D9-31F4-DE43-9C31-79B232D737FF}" presName="childText" presStyleLbl="conFgAcc1" presStyleIdx="0" presStyleCnt="5">
        <dgm:presLayoutVars>
          <dgm:bulletEnabled val="1"/>
        </dgm:presLayoutVars>
      </dgm:prSet>
      <dgm:spPr/>
    </dgm:pt>
    <dgm:pt modelId="{6EA5EF6E-E9F3-B048-8B06-B620C1BAE5CB}" type="pres">
      <dgm:prSet presAssocID="{EE881B04-4183-D340-97F8-D5EB52BF2621}" presName="spaceBetweenRectangles" presStyleCnt="0"/>
      <dgm:spPr/>
    </dgm:pt>
    <dgm:pt modelId="{9627A49A-7BDF-3D4F-9814-B14E39C20ABD}" type="pres">
      <dgm:prSet presAssocID="{62E1977F-EA5E-3042-8299-29C6235C1264}" presName="parentLin" presStyleCnt="0"/>
      <dgm:spPr/>
    </dgm:pt>
    <dgm:pt modelId="{A2F816E4-3395-DC4F-87A1-A8B17F2371EE}" type="pres">
      <dgm:prSet presAssocID="{62E1977F-EA5E-3042-8299-29C6235C1264}" presName="parentLeftMargin" presStyleLbl="node1" presStyleIdx="0" presStyleCnt="5"/>
      <dgm:spPr/>
    </dgm:pt>
    <dgm:pt modelId="{4D75101D-00B9-6B44-A403-0E2E7FC98722}" type="pres">
      <dgm:prSet presAssocID="{62E1977F-EA5E-3042-8299-29C6235C126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6E4A3149-8E65-0544-9F39-0E087FB86BE1}" type="pres">
      <dgm:prSet presAssocID="{62E1977F-EA5E-3042-8299-29C6235C1264}" presName="negativeSpace" presStyleCnt="0"/>
      <dgm:spPr/>
    </dgm:pt>
    <dgm:pt modelId="{525D8025-A270-B340-8D42-E401E2ACA6CC}" type="pres">
      <dgm:prSet presAssocID="{62E1977F-EA5E-3042-8299-29C6235C1264}" presName="childText" presStyleLbl="conFgAcc1" presStyleIdx="1" presStyleCnt="5">
        <dgm:presLayoutVars>
          <dgm:bulletEnabled val="1"/>
        </dgm:presLayoutVars>
      </dgm:prSet>
      <dgm:spPr/>
    </dgm:pt>
    <dgm:pt modelId="{76396BD4-D7E5-A64A-A5A1-214B93F87096}" type="pres">
      <dgm:prSet presAssocID="{5EE3F043-0787-0841-B26A-43BE61965B66}" presName="spaceBetweenRectangles" presStyleCnt="0"/>
      <dgm:spPr/>
    </dgm:pt>
    <dgm:pt modelId="{983B6B3C-F45D-D541-A5E9-0F94DC43863B}" type="pres">
      <dgm:prSet presAssocID="{7CE16429-A36C-164D-B929-0940C727F4E5}" presName="parentLin" presStyleCnt="0"/>
      <dgm:spPr/>
    </dgm:pt>
    <dgm:pt modelId="{9A4D5B04-2B5E-0343-BCA7-BD877BE298B0}" type="pres">
      <dgm:prSet presAssocID="{7CE16429-A36C-164D-B929-0940C727F4E5}" presName="parentLeftMargin" presStyleLbl="node1" presStyleIdx="1" presStyleCnt="5"/>
      <dgm:spPr/>
    </dgm:pt>
    <dgm:pt modelId="{5ADBB214-E79B-0E40-AEFC-5A0ACCE502B9}" type="pres">
      <dgm:prSet presAssocID="{7CE16429-A36C-164D-B929-0940C727F4E5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494C2392-A877-F94C-8E76-1DCDADE37F1F}" type="pres">
      <dgm:prSet presAssocID="{7CE16429-A36C-164D-B929-0940C727F4E5}" presName="negativeSpace" presStyleCnt="0"/>
      <dgm:spPr/>
    </dgm:pt>
    <dgm:pt modelId="{27AFFA63-E167-6A41-AD98-7D58FB25D20D}" type="pres">
      <dgm:prSet presAssocID="{7CE16429-A36C-164D-B929-0940C727F4E5}" presName="childText" presStyleLbl="conFgAcc1" presStyleIdx="2" presStyleCnt="5">
        <dgm:presLayoutVars>
          <dgm:bulletEnabled val="1"/>
        </dgm:presLayoutVars>
      </dgm:prSet>
      <dgm:spPr/>
    </dgm:pt>
    <dgm:pt modelId="{87B2A550-4450-CE4F-B46D-EA80787FB155}" type="pres">
      <dgm:prSet presAssocID="{7A40DE89-FCB7-9E41-B5F1-EA7C6CBEE721}" presName="spaceBetweenRectangles" presStyleCnt="0"/>
      <dgm:spPr/>
    </dgm:pt>
    <dgm:pt modelId="{E8AB81E6-D456-7F44-BE5D-AA61FCA2168A}" type="pres">
      <dgm:prSet presAssocID="{3DF8CEFB-7B46-8348-A964-66A4BD4037F4}" presName="parentLin" presStyleCnt="0"/>
      <dgm:spPr/>
    </dgm:pt>
    <dgm:pt modelId="{35103AC8-4435-2148-B090-4CB838A95E1D}" type="pres">
      <dgm:prSet presAssocID="{3DF8CEFB-7B46-8348-A964-66A4BD4037F4}" presName="parentLeftMargin" presStyleLbl="node1" presStyleIdx="2" presStyleCnt="5"/>
      <dgm:spPr/>
    </dgm:pt>
    <dgm:pt modelId="{AC045468-F1C3-584E-AE0D-8F767DCAA0DF}" type="pres">
      <dgm:prSet presAssocID="{3DF8CEFB-7B46-8348-A964-66A4BD4037F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D1112187-F1FD-6449-B237-F59F5F671379}" type="pres">
      <dgm:prSet presAssocID="{3DF8CEFB-7B46-8348-A964-66A4BD4037F4}" presName="negativeSpace" presStyleCnt="0"/>
      <dgm:spPr/>
    </dgm:pt>
    <dgm:pt modelId="{70FC10DF-B74E-6947-BF35-35FF490BDD34}" type="pres">
      <dgm:prSet presAssocID="{3DF8CEFB-7B46-8348-A964-66A4BD4037F4}" presName="childText" presStyleLbl="conFgAcc1" presStyleIdx="3" presStyleCnt="5">
        <dgm:presLayoutVars>
          <dgm:bulletEnabled val="1"/>
        </dgm:presLayoutVars>
      </dgm:prSet>
      <dgm:spPr/>
    </dgm:pt>
    <dgm:pt modelId="{A1C25D4F-6ABC-9847-B66C-37A4FB3A710C}" type="pres">
      <dgm:prSet presAssocID="{4369EE92-4887-0C41-A9B5-D2CBE7C36F32}" presName="spaceBetweenRectangles" presStyleCnt="0"/>
      <dgm:spPr/>
    </dgm:pt>
    <dgm:pt modelId="{A383929C-EAC7-884E-B377-84F44B1D92ED}" type="pres">
      <dgm:prSet presAssocID="{D92C50C1-CC4E-DA4E-B2AC-D49653AD91C7}" presName="parentLin" presStyleCnt="0"/>
      <dgm:spPr/>
    </dgm:pt>
    <dgm:pt modelId="{2818A3E0-C782-024E-B8E1-5694D8C55719}" type="pres">
      <dgm:prSet presAssocID="{D92C50C1-CC4E-DA4E-B2AC-D49653AD91C7}" presName="parentLeftMargin" presStyleLbl="node1" presStyleIdx="3" presStyleCnt="5"/>
      <dgm:spPr/>
    </dgm:pt>
    <dgm:pt modelId="{A5D78C67-3DD0-7A4B-BD0E-FC45C89BB834}" type="pres">
      <dgm:prSet presAssocID="{D92C50C1-CC4E-DA4E-B2AC-D49653AD91C7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92FD2187-0392-AE4D-BF4B-2F8302656E6E}" type="pres">
      <dgm:prSet presAssocID="{D92C50C1-CC4E-DA4E-B2AC-D49653AD91C7}" presName="negativeSpace" presStyleCnt="0"/>
      <dgm:spPr/>
    </dgm:pt>
    <dgm:pt modelId="{C01FBE2B-C7FC-4F4A-97E9-AE618385F0BF}" type="pres">
      <dgm:prSet presAssocID="{D92C50C1-CC4E-DA4E-B2AC-D49653AD91C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965EA15-53A0-1448-BD63-A8FD6160B5B1}" srcId="{74FC1FFA-55E0-0540-8E09-E811ACC43FF0}" destId="{D92C50C1-CC4E-DA4E-B2AC-D49653AD91C7}" srcOrd="4" destOrd="0" parTransId="{FC651C9A-4886-3E44-9B9A-EC23C3AD3FE6}" sibTransId="{868886AA-F51B-8342-9B8B-D40D4E6BF4C3}"/>
    <dgm:cxn modelId="{A4CEF815-4DA7-A347-8E88-D7DE9E0B6BBA}" type="presOf" srcId="{ED2083D9-31F4-DE43-9C31-79B232D737FF}" destId="{8DE97C23-8F1F-5549-8C0D-AB27CA9F7BAC}" srcOrd="1" destOrd="0" presId="urn:microsoft.com/office/officeart/2005/8/layout/list1"/>
    <dgm:cxn modelId="{34A82F1F-14D1-B742-AC36-2945FA258218}" type="presOf" srcId="{D92C50C1-CC4E-DA4E-B2AC-D49653AD91C7}" destId="{2818A3E0-C782-024E-B8E1-5694D8C55719}" srcOrd="0" destOrd="0" presId="urn:microsoft.com/office/officeart/2005/8/layout/list1"/>
    <dgm:cxn modelId="{B130F633-A1A7-7840-A7AD-DD071D1658BE}" type="presOf" srcId="{74FC1FFA-55E0-0540-8E09-E811ACC43FF0}" destId="{D2D17869-C320-8B4B-94F3-AE141CBF294B}" srcOrd="0" destOrd="0" presId="urn:microsoft.com/office/officeart/2005/8/layout/list1"/>
    <dgm:cxn modelId="{0C7DC140-ADFF-444E-88AD-423C9A86DBD0}" srcId="{74FC1FFA-55E0-0540-8E09-E811ACC43FF0}" destId="{62E1977F-EA5E-3042-8299-29C6235C1264}" srcOrd="1" destOrd="0" parTransId="{40FC110E-5898-7444-9C80-69BF33A0DE5D}" sibTransId="{5EE3F043-0787-0841-B26A-43BE61965B66}"/>
    <dgm:cxn modelId="{5CEF3149-892B-B448-BA59-FB9F6D4A5C03}" type="presOf" srcId="{3DF8CEFB-7B46-8348-A964-66A4BD4037F4}" destId="{AC045468-F1C3-584E-AE0D-8F767DCAA0DF}" srcOrd="1" destOrd="0" presId="urn:microsoft.com/office/officeart/2005/8/layout/list1"/>
    <dgm:cxn modelId="{E0F3586A-F083-824D-84C7-782CB5EA6C97}" type="presOf" srcId="{62E1977F-EA5E-3042-8299-29C6235C1264}" destId="{4D75101D-00B9-6B44-A403-0E2E7FC98722}" srcOrd="1" destOrd="0" presId="urn:microsoft.com/office/officeart/2005/8/layout/list1"/>
    <dgm:cxn modelId="{8A0A4875-FE7C-5A4D-A8A4-2E550E010613}" srcId="{74FC1FFA-55E0-0540-8E09-E811ACC43FF0}" destId="{7CE16429-A36C-164D-B929-0940C727F4E5}" srcOrd="2" destOrd="0" parTransId="{2EB263A6-9EFF-FF48-8BDC-BA69A0928953}" sibTransId="{7A40DE89-FCB7-9E41-B5F1-EA7C6CBEE721}"/>
    <dgm:cxn modelId="{510C7F98-B9CE-9841-9260-47DE13C47C53}" type="presOf" srcId="{3DF8CEFB-7B46-8348-A964-66A4BD4037F4}" destId="{35103AC8-4435-2148-B090-4CB838A95E1D}" srcOrd="0" destOrd="0" presId="urn:microsoft.com/office/officeart/2005/8/layout/list1"/>
    <dgm:cxn modelId="{8CB838C6-9A39-9544-9459-E4F5EDACD6AE}" type="presOf" srcId="{ED2083D9-31F4-DE43-9C31-79B232D737FF}" destId="{E18B5BCA-D230-DB42-8953-C8A2942F890B}" srcOrd="0" destOrd="0" presId="urn:microsoft.com/office/officeart/2005/8/layout/list1"/>
    <dgm:cxn modelId="{72B175C6-9E7A-544C-91F6-23E5F4E0D3C3}" srcId="{74FC1FFA-55E0-0540-8E09-E811ACC43FF0}" destId="{ED2083D9-31F4-DE43-9C31-79B232D737FF}" srcOrd="0" destOrd="0" parTransId="{16C034EA-23B5-6343-A250-423CB0EEFC17}" sibTransId="{EE881B04-4183-D340-97F8-D5EB52BF2621}"/>
    <dgm:cxn modelId="{2F1935E3-229F-1D40-B9D4-8FBA91A699D4}" srcId="{74FC1FFA-55E0-0540-8E09-E811ACC43FF0}" destId="{3DF8CEFB-7B46-8348-A964-66A4BD4037F4}" srcOrd="3" destOrd="0" parTransId="{2DC2A1BD-48C8-0C48-AC15-229D2D63625A}" sibTransId="{4369EE92-4887-0C41-A9B5-D2CBE7C36F32}"/>
    <dgm:cxn modelId="{FA4A5CE7-2446-7A4A-A6AB-87E69919136E}" type="presOf" srcId="{7CE16429-A36C-164D-B929-0940C727F4E5}" destId="{9A4D5B04-2B5E-0343-BCA7-BD877BE298B0}" srcOrd="0" destOrd="0" presId="urn:microsoft.com/office/officeart/2005/8/layout/list1"/>
    <dgm:cxn modelId="{024AF6ED-ADB0-3B4E-A0AA-C3AAC8788E0C}" type="presOf" srcId="{D92C50C1-CC4E-DA4E-B2AC-D49653AD91C7}" destId="{A5D78C67-3DD0-7A4B-BD0E-FC45C89BB834}" srcOrd="1" destOrd="0" presId="urn:microsoft.com/office/officeart/2005/8/layout/list1"/>
    <dgm:cxn modelId="{E14997F2-FBD9-BF4F-BAC9-D43B506D2873}" type="presOf" srcId="{62E1977F-EA5E-3042-8299-29C6235C1264}" destId="{A2F816E4-3395-DC4F-87A1-A8B17F2371EE}" srcOrd="0" destOrd="0" presId="urn:microsoft.com/office/officeart/2005/8/layout/list1"/>
    <dgm:cxn modelId="{8E36D5FE-B67B-6D43-9D61-B9535ECB035F}" type="presOf" srcId="{7CE16429-A36C-164D-B929-0940C727F4E5}" destId="{5ADBB214-E79B-0E40-AEFC-5A0ACCE502B9}" srcOrd="1" destOrd="0" presId="urn:microsoft.com/office/officeart/2005/8/layout/list1"/>
    <dgm:cxn modelId="{C6FC3051-3EC5-5245-9A4B-B38DB1C4E616}" type="presParOf" srcId="{D2D17869-C320-8B4B-94F3-AE141CBF294B}" destId="{90B5CD43-1B74-4243-B4D5-D6BDBA7A1D72}" srcOrd="0" destOrd="0" presId="urn:microsoft.com/office/officeart/2005/8/layout/list1"/>
    <dgm:cxn modelId="{429E30A3-864E-0F49-ABCE-1323F66B63C5}" type="presParOf" srcId="{90B5CD43-1B74-4243-B4D5-D6BDBA7A1D72}" destId="{E18B5BCA-D230-DB42-8953-C8A2942F890B}" srcOrd="0" destOrd="0" presId="urn:microsoft.com/office/officeart/2005/8/layout/list1"/>
    <dgm:cxn modelId="{45E6DA19-A032-2C49-97BC-371F1B308425}" type="presParOf" srcId="{90B5CD43-1B74-4243-B4D5-D6BDBA7A1D72}" destId="{8DE97C23-8F1F-5549-8C0D-AB27CA9F7BAC}" srcOrd="1" destOrd="0" presId="urn:microsoft.com/office/officeart/2005/8/layout/list1"/>
    <dgm:cxn modelId="{10D63D09-7A19-BA4D-B194-7D6EF50DFD12}" type="presParOf" srcId="{D2D17869-C320-8B4B-94F3-AE141CBF294B}" destId="{F91C3D2B-3A4B-874E-AC0A-A60CEED03B78}" srcOrd="1" destOrd="0" presId="urn:microsoft.com/office/officeart/2005/8/layout/list1"/>
    <dgm:cxn modelId="{7045AF83-3A4B-C545-863C-B60122AF7A4E}" type="presParOf" srcId="{D2D17869-C320-8B4B-94F3-AE141CBF294B}" destId="{51A68771-C0D5-1B48-8BDA-53591137A508}" srcOrd="2" destOrd="0" presId="urn:microsoft.com/office/officeart/2005/8/layout/list1"/>
    <dgm:cxn modelId="{46408E82-0ED7-C145-A565-FB94B2BD71A6}" type="presParOf" srcId="{D2D17869-C320-8B4B-94F3-AE141CBF294B}" destId="{6EA5EF6E-E9F3-B048-8B06-B620C1BAE5CB}" srcOrd="3" destOrd="0" presId="urn:microsoft.com/office/officeart/2005/8/layout/list1"/>
    <dgm:cxn modelId="{F0747AC6-3730-4E4C-9BB2-CB2AAF72E57D}" type="presParOf" srcId="{D2D17869-C320-8B4B-94F3-AE141CBF294B}" destId="{9627A49A-7BDF-3D4F-9814-B14E39C20ABD}" srcOrd="4" destOrd="0" presId="urn:microsoft.com/office/officeart/2005/8/layout/list1"/>
    <dgm:cxn modelId="{E6D5AB05-3718-5F41-B0EA-4E936657D324}" type="presParOf" srcId="{9627A49A-7BDF-3D4F-9814-B14E39C20ABD}" destId="{A2F816E4-3395-DC4F-87A1-A8B17F2371EE}" srcOrd="0" destOrd="0" presId="urn:microsoft.com/office/officeart/2005/8/layout/list1"/>
    <dgm:cxn modelId="{9B4DA28D-D3DF-D246-A53A-91217AB5DC4C}" type="presParOf" srcId="{9627A49A-7BDF-3D4F-9814-B14E39C20ABD}" destId="{4D75101D-00B9-6B44-A403-0E2E7FC98722}" srcOrd="1" destOrd="0" presId="urn:microsoft.com/office/officeart/2005/8/layout/list1"/>
    <dgm:cxn modelId="{FC68EF71-D2F9-5C46-BD93-4D21886E4F75}" type="presParOf" srcId="{D2D17869-C320-8B4B-94F3-AE141CBF294B}" destId="{6E4A3149-8E65-0544-9F39-0E087FB86BE1}" srcOrd="5" destOrd="0" presId="urn:microsoft.com/office/officeart/2005/8/layout/list1"/>
    <dgm:cxn modelId="{595A6FD3-73E9-4B49-80AC-FF89F7FC65D8}" type="presParOf" srcId="{D2D17869-C320-8B4B-94F3-AE141CBF294B}" destId="{525D8025-A270-B340-8D42-E401E2ACA6CC}" srcOrd="6" destOrd="0" presId="urn:microsoft.com/office/officeart/2005/8/layout/list1"/>
    <dgm:cxn modelId="{1FBD3571-B129-794D-9DF0-27A17352E2DC}" type="presParOf" srcId="{D2D17869-C320-8B4B-94F3-AE141CBF294B}" destId="{76396BD4-D7E5-A64A-A5A1-214B93F87096}" srcOrd="7" destOrd="0" presId="urn:microsoft.com/office/officeart/2005/8/layout/list1"/>
    <dgm:cxn modelId="{31229064-54E2-1B4C-A810-985EAFD085F4}" type="presParOf" srcId="{D2D17869-C320-8B4B-94F3-AE141CBF294B}" destId="{983B6B3C-F45D-D541-A5E9-0F94DC43863B}" srcOrd="8" destOrd="0" presId="urn:microsoft.com/office/officeart/2005/8/layout/list1"/>
    <dgm:cxn modelId="{9E52990A-AA2C-FE4A-9845-D1A4F5FF6104}" type="presParOf" srcId="{983B6B3C-F45D-D541-A5E9-0F94DC43863B}" destId="{9A4D5B04-2B5E-0343-BCA7-BD877BE298B0}" srcOrd="0" destOrd="0" presId="urn:microsoft.com/office/officeart/2005/8/layout/list1"/>
    <dgm:cxn modelId="{D7A8D97B-DC38-3140-B6C1-A54C955C4551}" type="presParOf" srcId="{983B6B3C-F45D-D541-A5E9-0F94DC43863B}" destId="{5ADBB214-E79B-0E40-AEFC-5A0ACCE502B9}" srcOrd="1" destOrd="0" presId="urn:microsoft.com/office/officeart/2005/8/layout/list1"/>
    <dgm:cxn modelId="{97F1BAA4-7E60-D14D-B200-61467CDE3326}" type="presParOf" srcId="{D2D17869-C320-8B4B-94F3-AE141CBF294B}" destId="{494C2392-A877-F94C-8E76-1DCDADE37F1F}" srcOrd="9" destOrd="0" presId="urn:microsoft.com/office/officeart/2005/8/layout/list1"/>
    <dgm:cxn modelId="{D8DA3D91-5A2B-F846-BAF2-6354660D425B}" type="presParOf" srcId="{D2D17869-C320-8B4B-94F3-AE141CBF294B}" destId="{27AFFA63-E167-6A41-AD98-7D58FB25D20D}" srcOrd="10" destOrd="0" presId="urn:microsoft.com/office/officeart/2005/8/layout/list1"/>
    <dgm:cxn modelId="{3E4FA3A0-5A0E-ED45-B204-158C65E1B60B}" type="presParOf" srcId="{D2D17869-C320-8B4B-94F3-AE141CBF294B}" destId="{87B2A550-4450-CE4F-B46D-EA80787FB155}" srcOrd="11" destOrd="0" presId="urn:microsoft.com/office/officeart/2005/8/layout/list1"/>
    <dgm:cxn modelId="{E65202F0-CDA4-0E4C-BC64-581A0B38C0C6}" type="presParOf" srcId="{D2D17869-C320-8B4B-94F3-AE141CBF294B}" destId="{E8AB81E6-D456-7F44-BE5D-AA61FCA2168A}" srcOrd="12" destOrd="0" presId="urn:microsoft.com/office/officeart/2005/8/layout/list1"/>
    <dgm:cxn modelId="{1A30D054-C7E5-554A-80A3-6C2F57793B88}" type="presParOf" srcId="{E8AB81E6-D456-7F44-BE5D-AA61FCA2168A}" destId="{35103AC8-4435-2148-B090-4CB838A95E1D}" srcOrd="0" destOrd="0" presId="urn:microsoft.com/office/officeart/2005/8/layout/list1"/>
    <dgm:cxn modelId="{38E31B79-C5AB-4C4E-B7C0-47DEDED036A6}" type="presParOf" srcId="{E8AB81E6-D456-7F44-BE5D-AA61FCA2168A}" destId="{AC045468-F1C3-584E-AE0D-8F767DCAA0DF}" srcOrd="1" destOrd="0" presId="urn:microsoft.com/office/officeart/2005/8/layout/list1"/>
    <dgm:cxn modelId="{1A516952-AE81-5F41-B000-6D7E7D92BD8F}" type="presParOf" srcId="{D2D17869-C320-8B4B-94F3-AE141CBF294B}" destId="{D1112187-F1FD-6449-B237-F59F5F671379}" srcOrd="13" destOrd="0" presId="urn:microsoft.com/office/officeart/2005/8/layout/list1"/>
    <dgm:cxn modelId="{F83CDA74-7413-2E45-953E-B06B940B4D25}" type="presParOf" srcId="{D2D17869-C320-8B4B-94F3-AE141CBF294B}" destId="{70FC10DF-B74E-6947-BF35-35FF490BDD34}" srcOrd="14" destOrd="0" presId="urn:microsoft.com/office/officeart/2005/8/layout/list1"/>
    <dgm:cxn modelId="{61153F17-E69D-2A4A-8870-18AE2CCF2AAC}" type="presParOf" srcId="{D2D17869-C320-8B4B-94F3-AE141CBF294B}" destId="{A1C25D4F-6ABC-9847-B66C-37A4FB3A710C}" srcOrd="15" destOrd="0" presId="urn:microsoft.com/office/officeart/2005/8/layout/list1"/>
    <dgm:cxn modelId="{C65D435D-CADD-0B41-B6AB-2F57E929C3F2}" type="presParOf" srcId="{D2D17869-C320-8B4B-94F3-AE141CBF294B}" destId="{A383929C-EAC7-884E-B377-84F44B1D92ED}" srcOrd="16" destOrd="0" presId="urn:microsoft.com/office/officeart/2005/8/layout/list1"/>
    <dgm:cxn modelId="{D07428D4-7DDE-644D-BFD3-3DF41DDE045D}" type="presParOf" srcId="{A383929C-EAC7-884E-B377-84F44B1D92ED}" destId="{2818A3E0-C782-024E-B8E1-5694D8C55719}" srcOrd="0" destOrd="0" presId="urn:microsoft.com/office/officeart/2005/8/layout/list1"/>
    <dgm:cxn modelId="{C631D761-4F46-BE48-A3BA-30FB5EE6DFCD}" type="presParOf" srcId="{A383929C-EAC7-884E-B377-84F44B1D92ED}" destId="{A5D78C67-3DD0-7A4B-BD0E-FC45C89BB834}" srcOrd="1" destOrd="0" presId="urn:microsoft.com/office/officeart/2005/8/layout/list1"/>
    <dgm:cxn modelId="{05ECC0E9-926D-B545-8124-59A67E01EEBD}" type="presParOf" srcId="{D2D17869-C320-8B4B-94F3-AE141CBF294B}" destId="{92FD2187-0392-AE4D-BF4B-2F8302656E6E}" srcOrd="17" destOrd="0" presId="urn:microsoft.com/office/officeart/2005/8/layout/list1"/>
    <dgm:cxn modelId="{A6F43A7E-2DC7-C949-A960-69058866949B}" type="presParOf" srcId="{D2D17869-C320-8B4B-94F3-AE141CBF294B}" destId="{C01FBE2B-C7FC-4F4A-97E9-AE618385F0B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68771-C0D5-1B48-8BDA-53591137A508}">
      <dsp:nvSpPr>
        <dsp:cNvPr id="0" name=""/>
        <dsp:cNvSpPr/>
      </dsp:nvSpPr>
      <dsp:spPr>
        <a:xfrm>
          <a:off x="0" y="385456"/>
          <a:ext cx="11376025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97C23-8F1F-5549-8C0D-AB27CA9F7BAC}">
      <dsp:nvSpPr>
        <dsp:cNvPr id="0" name=""/>
        <dsp:cNvSpPr/>
      </dsp:nvSpPr>
      <dsp:spPr>
        <a:xfrm>
          <a:off x="568801" y="90256"/>
          <a:ext cx="7963217" cy="590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991" tIns="0" rIns="30099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Codebase Refactoring and </a:t>
          </a:r>
          <a:r>
            <a:rPr lang="en-US" sz="2000" kern="1200"/>
            <a:t>System Modernization</a:t>
          </a:r>
          <a:endParaRPr lang="en-US" sz="2000" kern="1200" dirty="0"/>
        </a:p>
      </dsp:txBody>
      <dsp:txXfrm>
        <a:off x="597622" y="119077"/>
        <a:ext cx="7905575" cy="532757"/>
      </dsp:txXfrm>
    </dsp:sp>
    <dsp:sp modelId="{525D8025-A270-B340-8D42-E401E2ACA6CC}">
      <dsp:nvSpPr>
        <dsp:cNvPr id="0" name=""/>
        <dsp:cNvSpPr/>
      </dsp:nvSpPr>
      <dsp:spPr>
        <a:xfrm>
          <a:off x="0" y="1292656"/>
          <a:ext cx="11376025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75101D-00B9-6B44-A403-0E2E7FC98722}">
      <dsp:nvSpPr>
        <dsp:cNvPr id="0" name=""/>
        <dsp:cNvSpPr/>
      </dsp:nvSpPr>
      <dsp:spPr>
        <a:xfrm>
          <a:off x="568801" y="997456"/>
          <a:ext cx="7963217" cy="590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991" tIns="0" rIns="30099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Redesign of the Entire Application</a:t>
          </a:r>
        </a:p>
      </dsp:txBody>
      <dsp:txXfrm>
        <a:off x="597622" y="1026277"/>
        <a:ext cx="7905575" cy="532757"/>
      </dsp:txXfrm>
    </dsp:sp>
    <dsp:sp modelId="{27AFFA63-E167-6A41-AD98-7D58FB25D20D}">
      <dsp:nvSpPr>
        <dsp:cNvPr id="0" name=""/>
        <dsp:cNvSpPr/>
      </dsp:nvSpPr>
      <dsp:spPr>
        <a:xfrm>
          <a:off x="0" y="2199856"/>
          <a:ext cx="11376025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DBB214-E79B-0E40-AEFC-5A0ACCE502B9}">
      <dsp:nvSpPr>
        <dsp:cNvPr id="0" name=""/>
        <dsp:cNvSpPr/>
      </dsp:nvSpPr>
      <dsp:spPr>
        <a:xfrm>
          <a:off x="568801" y="1904656"/>
          <a:ext cx="7963217" cy="590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991" tIns="0" rIns="30099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Automating the Development-to-Deployment Process</a:t>
          </a:r>
        </a:p>
      </dsp:txBody>
      <dsp:txXfrm>
        <a:off x="597622" y="1933477"/>
        <a:ext cx="7905575" cy="532757"/>
      </dsp:txXfrm>
    </dsp:sp>
    <dsp:sp modelId="{70FC10DF-B74E-6947-BF35-35FF490BDD34}">
      <dsp:nvSpPr>
        <dsp:cNvPr id="0" name=""/>
        <dsp:cNvSpPr/>
      </dsp:nvSpPr>
      <dsp:spPr>
        <a:xfrm>
          <a:off x="0" y="3107056"/>
          <a:ext cx="11376025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45468-F1C3-584E-AE0D-8F767DCAA0DF}">
      <dsp:nvSpPr>
        <dsp:cNvPr id="0" name=""/>
        <dsp:cNvSpPr/>
      </dsp:nvSpPr>
      <dsp:spPr>
        <a:xfrm>
          <a:off x="568801" y="2811856"/>
          <a:ext cx="7963217" cy="590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991" tIns="0" rIns="30099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Enhancing NeutrinoReview with New Capabilities</a:t>
          </a:r>
        </a:p>
      </dsp:txBody>
      <dsp:txXfrm>
        <a:off x="597622" y="2840677"/>
        <a:ext cx="7905575" cy="532757"/>
      </dsp:txXfrm>
    </dsp:sp>
    <dsp:sp modelId="{C01FBE2B-C7FC-4F4A-97E9-AE618385F0BF}">
      <dsp:nvSpPr>
        <dsp:cNvPr id="0" name=""/>
        <dsp:cNvSpPr/>
      </dsp:nvSpPr>
      <dsp:spPr>
        <a:xfrm>
          <a:off x="0" y="4014256"/>
          <a:ext cx="11376025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78C67-3DD0-7A4B-BD0E-FC45C89BB834}">
      <dsp:nvSpPr>
        <dsp:cNvPr id="0" name=""/>
        <dsp:cNvSpPr/>
      </dsp:nvSpPr>
      <dsp:spPr>
        <a:xfrm>
          <a:off x="568801" y="3719056"/>
          <a:ext cx="7963217" cy="590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991" tIns="0" rIns="30099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Research Contributions and Academic Writing</a:t>
          </a:r>
        </a:p>
      </dsp:txBody>
      <dsp:txXfrm>
        <a:off x="597622" y="3747877"/>
        <a:ext cx="7905575" cy="532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CB0CAB-A528-CD45-8F12-922B94DEC1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7AD8C8-453F-104C-B81F-526301CF40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72EAA-2733-D14F-950A-8F4240385864}" type="datetimeFigureOut">
              <a:rPr lang="en-US" smtClean="0"/>
              <a:t>9/15/25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EBBD38-63DF-604F-9396-6BB8561251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D48731-E0D0-B242-9967-4E9E135D8D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9750F-00B8-E148-9878-D197EE9CB8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300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D062E-52F7-A14D-A443-1F3854784447}" type="datetimeFigureOut">
              <a:rPr lang="en-US" smtClean="0"/>
              <a:t>9/15/25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0EE9E-52B8-AA4F-8DD5-ED0FB4E5CB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294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0EE9E-52B8-AA4F-8DD5-ED0FB4E5CBC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1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0EE9E-52B8-AA4F-8DD5-ED0FB4E5CBC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225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/>
                </a:solidFill>
              </a:rPr>
              <a:t>Last Friday Sebastian asked me my Project title.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/>
                </a:solidFill>
              </a:rPr>
              <a:t>I didn’t know the official title.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tx1"/>
                </a:solidFill>
              </a:rPr>
              <a:t>The goal of the entire summer was just to: Fix Everything!!!!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0EE9E-52B8-AA4F-8DD5-ED0FB4E5CBC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068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B0EE9E-52B8-AA4F-8DD5-ED0FB4E5CBC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64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25FC4307-AADB-BE47-352D-8E9764B340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2542" y="2075542"/>
            <a:ext cx="2706915" cy="270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05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9" y="373593"/>
            <a:ext cx="5616574" cy="1065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7987" y="1598658"/>
            <a:ext cx="5616575" cy="4602117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lnSpc>
                <a:spcPct val="100000"/>
              </a:lnSpc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4588863-2E7B-784C-BD2D-8C3D0E7E1D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67438" y="-1"/>
            <a:ext cx="6024562" cy="6366933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981A2-06D5-5F4B-9504-4CD77560E60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9A83A09-9AFD-C14A-9C29-D6392D85326F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37B2A-B53F-3C4D-BD2B-2DAF3F47C07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DD1311B-199C-CA4B-81C4-F7ADC1D997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2 Pictures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9" y="373593"/>
            <a:ext cx="11376024" cy="1065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7987" y="1598658"/>
            <a:ext cx="5616575" cy="4608512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lnSpc>
                <a:spcPct val="100000"/>
              </a:lnSpc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981A2-06D5-5F4B-9504-4CD77560E60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8AD99CC-CC35-2540-9734-9D7F73E48FC4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37B2A-B53F-3C4D-BD2B-2DAF3F47C07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DD1311B-199C-CA4B-81C4-F7ADC1D997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7B07ADD-2F17-5640-985B-72FA646913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67438" y="1592263"/>
            <a:ext cx="5616575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AB41C95B-0CD0-B44F-9130-66CCD53B86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67438" y="3969703"/>
            <a:ext cx="5616575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2036724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9" y="373593"/>
            <a:ext cx="11376024" cy="1065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7987" y="1598658"/>
            <a:ext cx="3708401" cy="4608512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lnSpc>
                <a:spcPct val="120000"/>
              </a:lnSpc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981A2-06D5-5F4B-9504-4CD77560E60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1BD7848-FBB4-4345-AA38-AE81003E421D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F37B2A-B53F-3C4D-BD2B-2DAF3F47C07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DD1311B-199C-CA4B-81C4-F7ADC1D9977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255B7D9F-7313-2F46-8079-FEA6DAA0CF2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75613" y="1592263"/>
            <a:ext cx="3708400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AECDCA30-A5C6-3549-9DAD-01819664F15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4681" y="3969703"/>
            <a:ext cx="3659332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0332EED6-F049-354D-90C1-2CDBDFEB153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59263" y="1592263"/>
            <a:ext cx="3659332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A46E76A3-B525-534D-9396-8E4D08F06F6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259263" y="3978015"/>
            <a:ext cx="3659332" cy="2232025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407050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s and 2 Pictur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987" y="1592263"/>
            <a:ext cx="5616575" cy="668337"/>
          </a:xfrm>
        </p:spPr>
        <p:txBody>
          <a:bodyPr anchor="t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04966"/>
            <a:ext cx="5616600" cy="655634"/>
          </a:xfrm>
        </p:spPr>
        <p:txBody>
          <a:bodyPr anchor="t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25C7E-94FD-9B43-A74A-5A12DA74F2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988" y="2429405"/>
            <a:ext cx="5616575" cy="377983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B0609-1753-094D-A27B-B1604B6E44F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386B3FD-B4E3-E84D-B775-AF72F11FC408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80C24-4584-494A-B2E2-7C02911E02E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BEDBAA-E014-4E48-AA09-5D0DC18C0C7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5BE112-10C7-F548-91D2-DD3128654F3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2200" y="2420938"/>
            <a:ext cx="5616575" cy="377983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2845831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>
          <p15:clr>
            <a:srgbClr val="FBAE40"/>
          </p15:clr>
        </p15:guide>
        <p15:guide id="2" orient="horz" pos="152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987" y="1592263"/>
            <a:ext cx="3708401" cy="668337"/>
          </a:xfr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75612" y="1604966"/>
            <a:ext cx="3713187" cy="655634"/>
          </a:xfrm>
        </p:spPr>
        <p:txBody>
          <a:bodyPr anchor="t" anchorCtr="0"/>
          <a:lstStyle>
            <a:lvl1pPr marL="0" indent="0">
              <a:spcBef>
                <a:spcPts val="400"/>
              </a:spcBef>
              <a:spcAft>
                <a:spcPts val="0"/>
              </a:spcAft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25C7E-94FD-9B43-A74A-5A12DA74F2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989" y="2420938"/>
            <a:ext cx="3708400" cy="377983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C779F7E-9707-2542-A19F-DD09A53038A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75613" y="2416175"/>
            <a:ext cx="3713187" cy="377983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b="1"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6494478-3D3E-894B-9652-AD035750548C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253846" y="1601227"/>
            <a:ext cx="3708401" cy="668337"/>
          </a:xfrm>
        </p:spPr>
        <p:txBody>
          <a:bodyPr anchor="t" anchorCtr="0"/>
          <a:lstStyle>
            <a:lvl1pPr marL="0" indent="0">
              <a:spcBef>
                <a:spcPts val="40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CF540559-B2D9-2E46-A3D6-32F0B01F69A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53848" y="2429902"/>
            <a:ext cx="3708400" cy="377983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5D2BF-D955-984C-BC88-5F6A8BCB9E7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F10010C-F6F0-144E-BAF3-A429F55C618E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C0286-4FA5-DB4D-961C-C9035150A22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3A103EE-A109-9549-821B-7193CDF3E17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8353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>
          <p15:clr>
            <a:srgbClr val="FBAE40"/>
          </p15:clr>
        </p15:guide>
        <p15:guide id="2" orient="horz" pos="152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 Pictures with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6494478-3D3E-894B-9652-AD035750548C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116386" y="1601376"/>
            <a:ext cx="3960000" cy="1131215"/>
          </a:xfrm>
          <a:solidFill>
            <a:schemeClr val="tx1"/>
          </a:solidFill>
          <a:ln>
            <a:noFill/>
          </a:ln>
        </p:spPr>
        <p:txBody>
          <a:bodyPr lIns="36000" tIns="36000" rIns="36000" bIns="36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1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CF540559-B2D9-2E46-A3D6-32F0B01F69A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116386" y="2732442"/>
            <a:ext cx="3959225" cy="347729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5D2BF-D955-984C-BC88-5F6A8BCB9E7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8FB9380C-4B51-7241-B1C5-FEB689A995C2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C0286-4FA5-DB4D-961C-C9035150A22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3A103EE-A109-9549-821B-7193CDF3E17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0E95B09-A858-4A4A-B159-8C5B917D41E5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3275" y="5078524"/>
            <a:ext cx="3960000" cy="1131215"/>
          </a:xfrm>
          <a:solidFill>
            <a:schemeClr val="tx1"/>
          </a:solidFill>
          <a:ln>
            <a:noFill/>
          </a:ln>
        </p:spPr>
        <p:txBody>
          <a:bodyPr lIns="36000" tIns="36000" rIns="36000" bIns="36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1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2FF76D54-8841-EA4B-B514-DFCE90D05C8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050" y="1601376"/>
            <a:ext cx="3959225" cy="347729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ED6363A-4107-5A4F-9E1E-0E88F802ABE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232388" y="5078524"/>
            <a:ext cx="3960000" cy="1131215"/>
          </a:xfrm>
          <a:solidFill>
            <a:schemeClr val="tx1"/>
          </a:solidFill>
          <a:ln>
            <a:noFill/>
          </a:ln>
        </p:spPr>
        <p:txBody>
          <a:bodyPr lIns="36000" tIns="36000" rIns="36000" bIns="36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1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91039F33-9CD5-004A-9F94-52D16B2EB08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232388" y="1601376"/>
            <a:ext cx="3959225" cy="3477297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550207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>
          <p15:clr>
            <a:srgbClr val="FBAE40"/>
          </p15:clr>
        </p15:guide>
        <p15:guide id="2" orient="horz" pos="152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Horizontal an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25C7E-94FD-9B43-A74A-5A12DA74F2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2776" y="1592263"/>
            <a:ext cx="11376024" cy="2563906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7AFC8C-E604-7447-B130-D845972B5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989" y="4294188"/>
            <a:ext cx="3708400" cy="1906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933DD4F-F84F-4A45-A378-099F8963A5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67201" y="4294188"/>
            <a:ext cx="3665537" cy="1906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23D880-B3D6-7548-AFF1-D644AAD7B36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5B12E276-0EB9-0B47-B368-FA480A6A2BED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487D45-A6BD-6040-8ECE-F9608F53134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1D3D89-638E-6949-858F-F83F83B33D2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6A3085A2-8BF3-9742-B023-7524E7B1C8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85668" y="4294188"/>
            <a:ext cx="3703132" cy="19065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5685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>
          <p15:clr>
            <a:srgbClr val="FBAE40"/>
          </p15:clr>
        </p15:guide>
        <p15:guide id="2" orient="horz" pos="152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Horizontal and text in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125C7E-94FD-9B43-A74A-5A12DA74F2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592263"/>
            <a:ext cx="12192000" cy="2945870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7AFC8C-E604-7447-B130-D845972B5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989" y="4294188"/>
            <a:ext cx="3708400" cy="1906587"/>
          </a:xfrm>
          <a:solidFill>
            <a:schemeClr val="tx1"/>
          </a:solidFill>
        </p:spPr>
        <p:txBody>
          <a:bodyPr tIns="72000"/>
          <a:lstStyle>
            <a:lvl1pPr algn="ctr">
              <a:defRPr>
                <a:solidFill>
                  <a:schemeClr val="bg2"/>
                </a:solidFill>
              </a:defRPr>
            </a:lvl1pPr>
            <a:lvl2pPr algn="ctr">
              <a:defRPr>
                <a:solidFill>
                  <a:schemeClr val="bg2"/>
                </a:solidFill>
              </a:defRPr>
            </a:lvl2pPr>
            <a:lvl3pPr algn="ctr">
              <a:defRPr>
                <a:solidFill>
                  <a:schemeClr val="bg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933DD4F-F84F-4A45-A378-099F8963A5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67201" y="4294188"/>
            <a:ext cx="3665537" cy="1906587"/>
          </a:xfrm>
          <a:solidFill>
            <a:schemeClr val="tx1"/>
          </a:solidFill>
        </p:spPr>
        <p:txBody>
          <a:bodyPr tIns="72000"/>
          <a:lstStyle>
            <a:lvl1pPr algn="ctr">
              <a:defRPr>
                <a:solidFill>
                  <a:schemeClr val="bg2"/>
                </a:solidFill>
              </a:defRPr>
            </a:lvl1pPr>
            <a:lvl2pPr algn="ctr">
              <a:defRPr>
                <a:solidFill>
                  <a:schemeClr val="bg2"/>
                </a:solidFill>
              </a:defRPr>
            </a:lvl2pPr>
            <a:lvl3pPr algn="ctr">
              <a:defRPr>
                <a:solidFill>
                  <a:schemeClr val="bg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23D880-B3D6-7548-AFF1-D644AAD7B36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E56C087-DF20-6544-90B6-C842B78D52E8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487D45-A6BD-6040-8ECE-F9608F53134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1D3D89-638E-6949-858F-F83F83B33D2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6A3085A2-8BF3-9742-B023-7524E7B1C8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85668" y="4294188"/>
            <a:ext cx="3703132" cy="1906587"/>
          </a:xfrm>
          <a:solidFill>
            <a:schemeClr val="tx1"/>
          </a:solidFill>
        </p:spPr>
        <p:txBody>
          <a:bodyPr tIns="72000"/>
          <a:lstStyle>
            <a:lvl1pPr algn="ctr">
              <a:defRPr>
                <a:solidFill>
                  <a:schemeClr val="bg2"/>
                </a:solidFill>
              </a:defRPr>
            </a:lvl1pPr>
            <a:lvl2pPr algn="ctr">
              <a:defRPr>
                <a:solidFill>
                  <a:schemeClr val="bg2"/>
                </a:solidFill>
              </a:defRPr>
            </a:lvl2pPr>
            <a:lvl3pPr algn="ctr">
              <a:defRPr>
                <a:solidFill>
                  <a:schemeClr val="bg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3906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>
          <p15:clr>
            <a:srgbClr val="FBAE40"/>
          </p15:clr>
        </p15:guide>
        <p15:guide id="2" orient="horz" pos="152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7" y="1709738"/>
            <a:ext cx="11376025" cy="2852737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987" y="4589463"/>
            <a:ext cx="1137602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FFEBF6-CE90-CC4E-8695-4D9E4AF1C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E68DD-2BC1-C446-ADB7-76A3823DB7E7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6BCDCA-F2B2-9249-AB85-06169E64A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B4A1B0-EF49-4F43-ACA9-496419739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323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F8F7083-D188-D543-8008-F25F138E9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C38F0-58D5-7848-A9A4-32D0F73A6EDD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A980EB7-C2CB-9D4D-8C5E-3EB093178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F74050C-1801-2345-9DC3-F06B163A2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0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61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9B3E2A-0B0F-434E-B8B5-23D05F72C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309E1-6519-4041-842E-5879904EEBF6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CECA80-B569-3D47-B163-138B2BA8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D8CA65-7C13-A442-AF74-D3BBDBCB2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4251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763763-5414-8544-AF6D-F8D5C9B1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18A5D0-906E-0046-B0F3-96283308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4B140E-F283-BD43-9D8C-905BDA42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43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059AC4-96B9-704B-82C7-32D5BEFF3254}"/>
              </a:ext>
            </a:extLst>
          </p:cNvPr>
          <p:cNvSpPr txBox="1"/>
          <p:nvPr userDrawn="1"/>
        </p:nvSpPr>
        <p:spPr>
          <a:xfrm>
            <a:off x="407988" y="6196406"/>
            <a:ext cx="11376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fr-CH" dirty="0" err="1"/>
              <a:t>home.cern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5196E8-CA32-8449-8B2F-F83D475BC1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8632" y="4869770"/>
            <a:ext cx="1074737" cy="107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87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" descr="logooutline.eps">
            <a:extLst>
              <a:ext uri="{FF2B5EF4-FFF2-40B4-BE49-F238E27FC236}">
                <a16:creationId xmlns:a16="http://schemas.microsoft.com/office/drawing/2014/main" id="{ED75A508-7D60-F841-B3C4-7CB2A400A8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30" y="710117"/>
            <a:ext cx="1990424" cy="197042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6F8ADC9-30DB-1243-8F69-09A7AAEA84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7987" y="3429000"/>
            <a:ext cx="11376025" cy="2153265"/>
          </a:xfrm>
        </p:spPr>
        <p:txBody>
          <a:bodyPr anchor="t" anchorCtr="0"/>
          <a:lstStyle>
            <a:lvl1pPr algn="l">
              <a:defRPr sz="5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56D6D28-7860-E045-9091-E722B9476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988" y="5650824"/>
            <a:ext cx="11376026" cy="549951"/>
          </a:xfrm>
        </p:spPr>
        <p:txBody>
          <a:bodyPr>
            <a:noAutofit/>
          </a:bodyPr>
          <a:lstStyle>
            <a:lvl1pPr marL="0" indent="0" algn="l">
              <a:buNone/>
              <a:defRPr sz="17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B4A7CD-041C-B2EA-8B83-3451E07EC5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52224" y="714489"/>
            <a:ext cx="2059046" cy="205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94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 marL="324000" indent="-324000">
              <a:buFont typeface="Arial" charset="0"/>
              <a:buChar char="•"/>
              <a:tabLst/>
              <a:defRPr sz="1800">
                <a:solidFill>
                  <a:schemeClr val="tx2"/>
                </a:solidFill>
              </a:defRPr>
            </a:lvl2pPr>
            <a:lvl3pPr marL="648000" indent="-324000">
              <a:buSzPct val="100000"/>
              <a:buFont typeface="Arial" panose="020B0604020202020204" pitchFamily="34" charset="0"/>
              <a:buChar char="•"/>
              <a:tabLst/>
              <a:defRPr>
                <a:solidFill>
                  <a:schemeClr val="tx2"/>
                </a:solidFill>
              </a:defRPr>
            </a:lvl3pPr>
            <a:lvl4pPr marL="972000" indent="-324000">
              <a:buSzPct val="100000"/>
              <a:buFont typeface="Arial" charset="0"/>
              <a:buChar char="•"/>
              <a:tabLst/>
              <a:defRPr>
                <a:solidFill>
                  <a:schemeClr val="tx2"/>
                </a:solidFill>
              </a:defRPr>
            </a:lvl4pPr>
            <a:lvl5pPr marL="2057400" indent="-228600">
              <a:buSzPct val="100000"/>
              <a:buFont typeface="Arial" charset="0"/>
              <a:buChar char="•"/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ED6D585-D452-F44C-919B-4BD50B66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B478EFE-6141-4244-92ED-79EEE9222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7441-B772-D048-9C1B-F8600B03CAE1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FF044A7-6055-B744-AD25-E9D675BBE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72E3875-F7E3-A247-8E75-A4EC4E79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36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 marL="628650" indent="-261938">
              <a:buFont typeface="Arial" panose="020B0604020202020204" pitchFamily="34" charset="0"/>
              <a:buChar char="•"/>
              <a:tabLst/>
              <a:defRPr sz="1800">
                <a:solidFill>
                  <a:schemeClr val="tx2">
                    <a:lumMod val="50000"/>
                  </a:schemeClr>
                </a:solidFill>
              </a:defRPr>
            </a:lvl2pPr>
            <a:lvl3pPr marL="889000" indent="-260350"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 marL="1209675" indent="-269875">
              <a:buSzPct val="100000"/>
              <a:buFont typeface="Arial" panose="020B0604020202020204" pitchFamily="34" charset="0"/>
              <a:buChar char="•"/>
              <a:tabLst/>
              <a:defRPr sz="1600">
                <a:solidFill>
                  <a:schemeClr val="tx2">
                    <a:lumMod val="50000"/>
                  </a:schemeClr>
                </a:solidFill>
              </a:defRPr>
            </a:lvl4pPr>
            <a:lvl5pPr marL="2057400" indent="-228600">
              <a:buSzPct val="100000"/>
              <a:buFont typeface="Arial" charset="0"/>
              <a:buChar char="•"/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ED6D585-D452-F44C-919B-4BD50B66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B478EFE-6141-4244-92ED-79EEE9222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CAFC2-26B6-134E-85E5-5D171C2C5E12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FF044A7-6055-B744-AD25-E9D675BBE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72E3875-F7E3-A247-8E75-A4EC4E79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1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ED6D585-D452-F44C-919B-4BD50B663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B478EFE-6141-4244-92ED-79EEE9222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23E4A-8068-0C49-BC04-63A2AAFFE1E4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FF044A7-6055-B744-AD25-E9D675BBE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72E3875-F7E3-A247-8E75-A4EC4E79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CBAAC3B-64E8-6A4D-B184-3057E6D0D0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988" y="1439863"/>
            <a:ext cx="11376025" cy="4760912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2913320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1A8103C-80BA-7941-AEF5-FB81302B57A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200"/>
            <a:ext cx="12192000" cy="6373323"/>
          </a:xfrm>
          <a:pattFill prst="lgCheck">
            <a:fgClr>
              <a:schemeClr val="accent4"/>
            </a:fgClr>
            <a:bgClr>
              <a:schemeClr val="bg1"/>
            </a:bgClr>
          </a:patt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Drag and drop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75612" y="-18162"/>
            <a:ext cx="4116387" cy="6394685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/>
          <a:lstStyle>
            <a:lvl1pPr>
              <a:defRPr sz="2800">
                <a:solidFill>
                  <a:schemeClr val="bg1"/>
                </a:solidFill>
              </a:defRPr>
            </a:lvl1pPr>
            <a:lvl2pPr marL="324000" indent="-324000">
              <a:buFont typeface="Arial" charset="0"/>
              <a:buChar char="•"/>
              <a:tabLst/>
              <a:defRPr sz="2100">
                <a:solidFill>
                  <a:schemeClr val="bg1"/>
                </a:solidFill>
              </a:defRPr>
            </a:lvl2pPr>
            <a:lvl3pPr marL="648000" indent="-324000"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chemeClr val="bg1"/>
                </a:solidFill>
              </a:defRPr>
            </a:lvl3pPr>
            <a:lvl4pPr marL="972000" indent="-324000">
              <a:buSzPct val="100000"/>
              <a:buFont typeface="Arial" charset="0"/>
              <a:buChar char="•"/>
              <a:tabLst/>
              <a:defRPr>
                <a:solidFill>
                  <a:schemeClr val="bg1"/>
                </a:solidFill>
              </a:defRPr>
            </a:lvl4pPr>
            <a:lvl5pPr marL="2057400" indent="-228600">
              <a:buSzPct val="100000"/>
              <a:buFont typeface="Arial" charset="0"/>
              <a:buChar char="•"/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B478EFE-6141-4244-92ED-79EEE9222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162F9-973D-F640-93B7-064AFF6A55AE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FF044A7-6055-B744-AD25-E9D675BBE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72E3875-F7E3-A247-8E75-A4EC4E79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805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7987" y="1592264"/>
            <a:ext cx="5616575" cy="4608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592264"/>
            <a:ext cx="5611813" cy="4608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3A8A69A-7619-C44B-A930-6AC38A3F8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9978-A0B0-5D47-B017-3DE9DCAF3819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B55D6E3-4871-704B-B795-99BD30EAB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EE4B464-E744-A34F-B223-6B554979B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2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 an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988" y="365125"/>
            <a:ext cx="11380812" cy="10842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987" y="1592263"/>
            <a:ext cx="5616575" cy="668337"/>
          </a:xfrm>
        </p:spPr>
        <p:txBody>
          <a:bodyPr anchor="t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7987" y="2427287"/>
            <a:ext cx="5616575" cy="3762376"/>
          </a:xfrm>
        </p:spPr>
        <p:txBody>
          <a:bodyPr/>
          <a:lstStyle>
            <a:lvl1pPr marL="324000" indent="-324000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04966"/>
            <a:ext cx="5616600" cy="655634"/>
          </a:xfrm>
        </p:spPr>
        <p:txBody>
          <a:bodyPr anchor="t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27287"/>
            <a:ext cx="5611813" cy="3762376"/>
          </a:xfrm>
        </p:spPr>
        <p:txBody>
          <a:bodyPr/>
          <a:lstStyle>
            <a:lvl1pPr marL="324000" indent="-324000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B511762-E0C9-6C4A-9015-D9D3D4FF9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A14D2-5EA4-D441-9B05-EA6BE2669C71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2689900-D127-9840-8E06-B694B9FE1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Presenter | Presentation Title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B398DFD-572D-D549-8BBF-A86A1DFF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086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 userDrawn="1">
          <p15:clr>
            <a:srgbClr val="FBAE40"/>
          </p15:clr>
        </p15:guide>
        <p15:guide id="2" orient="horz" pos="152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7988" y="373593"/>
            <a:ext cx="11376025" cy="106574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989" y="1592263"/>
            <a:ext cx="11376024" cy="460851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01915" y="6424993"/>
            <a:ext cx="177392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50">
                <a:solidFill>
                  <a:schemeClr val="tx1"/>
                </a:solidFill>
              </a:defRPr>
            </a:lvl1pPr>
          </a:lstStyle>
          <a:p>
            <a:fld id="{3FCF6715-A2B5-A045-B72C-B503686710DB}" type="datetime3">
              <a:rPr lang="en-US" smtClean="0"/>
              <a:pPr/>
              <a:t>15 September 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07546" y="6424993"/>
            <a:ext cx="681254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5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</a:t>
            </a:r>
            <a:fld id="{36B5EA5A-BC32-A742-B11B-8E7414D5B5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AB22024-69B4-1F4F-8860-CB954517F6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5352" y="6424993"/>
            <a:ext cx="678738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| Presentation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C7B0EED-0D00-C37F-0787-98F0B94C9550}"/>
              </a:ext>
            </a:extLst>
          </p:cNvPr>
          <p:cNvCxnSpPr>
            <a:cxnSpLocks/>
          </p:cNvCxnSpPr>
          <p:nvPr userDrawn="1"/>
        </p:nvCxnSpPr>
        <p:spPr>
          <a:xfrm>
            <a:off x="404070" y="6370802"/>
            <a:ext cx="11379943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82929EC-EE14-2FC5-158D-B07C2EFC934B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404070" y="6439074"/>
            <a:ext cx="352448" cy="34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9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62" r:id="rId3"/>
    <p:sldLayoutId id="2147483650" r:id="rId4"/>
    <p:sldLayoutId id="2147483665" r:id="rId5"/>
    <p:sldLayoutId id="2147483668" r:id="rId6"/>
    <p:sldLayoutId id="2147483674" r:id="rId7"/>
    <p:sldLayoutId id="2147483652" r:id="rId8"/>
    <p:sldLayoutId id="2147483653" r:id="rId9"/>
    <p:sldLayoutId id="2147483661" r:id="rId10"/>
    <p:sldLayoutId id="2147483666" r:id="rId11"/>
    <p:sldLayoutId id="2147483667" r:id="rId12"/>
    <p:sldLayoutId id="2147483658" r:id="rId13"/>
    <p:sldLayoutId id="2147483659" r:id="rId14"/>
    <p:sldLayoutId id="2147483673" r:id="rId15"/>
    <p:sldLayoutId id="2147483660" r:id="rId16"/>
    <p:sldLayoutId id="2147483671" r:id="rId17"/>
    <p:sldLayoutId id="2147483651" r:id="rId18"/>
    <p:sldLayoutId id="2147483654" r:id="rId19"/>
    <p:sldLayoutId id="2147483669" r:id="rId20"/>
    <p:sldLayoutId id="2147483655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Font typeface="Arial"/>
        <a:buNone/>
        <a:tabLst/>
        <a:defRPr sz="2100" b="1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  <a:lvl2pPr marL="323850" indent="-3240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charset="0"/>
        <a:buChar char="•"/>
        <a:tabLst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648000" indent="-3240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tabLst/>
        <a:defRPr sz="17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3pPr>
      <a:lvl4pPr marL="972000" indent="-324000" algn="l" defTabSz="914400" rtl="0" eaLnBrk="1" latinLnBrk="0" hangingPunct="1">
        <a:lnSpc>
          <a:spcPct val="100000"/>
        </a:lnSpc>
        <a:spcBef>
          <a:spcPts val="500"/>
        </a:spcBef>
        <a:spcAft>
          <a:spcPts val="300"/>
        </a:spcAft>
        <a:buFont typeface="Arial" panose="020B0604020202020204" pitchFamily="34" charset="0"/>
        <a:buChar char="•"/>
        <a:tabLst/>
        <a:defRPr sz="16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23" userDrawn="1">
          <p15:clr>
            <a:srgbClr val="F26B43"/>
          </p15:clr>
        </p15:guide>
        <p15:guide id="4" pos="257" userDrawn="1">
          <p15:clr>
            <a:srgbClr val="F26B43"/>
          </p15:clr>
        </p15:guide>
        <p15:guide id="6" pos="3795" userDrawn="1">
          <p15:clr>
            <a:srgbClr val="F26B43"/>
          </p15:clr>
        </p15:guide>
        <p15:guide id="7" pos="3885" userDrawn="1">
          <p15:clr>
            <a:srgbClr val="F26B43"/>
          </p15:clr>
        </p15:guide>
        <p15:guide id="8" pos="5087" userDrawn="1">
          <p15:clr>
            <a:srgbClr val="F26B43"/>
          </p15:clr>
        </p15:guide>
        <p15:guide id="9" pos="4997" userDrawn="1">
          <p15:clr>
            <a:srgbClr val="F26B43"/>
          </p15:clr>
        </p15:guide>
        <p15:guide id="10" pos="2683" userDrawn="1">
          <p15:clr>
            <a:srgbClr val="F26B43"/>
          </p15:clr>
        </p15:guide>
        <p15:guide id="11" pos="2593" userDrawn="1">
          <p15:clr>
            <a:srgbClr val="F26B43"/>
          </p15:clr>
        </p15:guide>
        <p15:guide id="12" orient="horz" pos="3906" userDrawn="1">
          <p15:clr>
            <a:srgbClr val="F26B43"/>
          </p15:clr>
        </p15:guide>
        <p15:guide id="13" orient="horz" pos="2409" userDrawn="1">
          <p15:clr>
            <a:srgbClr val="F26B43"/>
          </p15:clr>
        </p15:guide>
        <p15:guide id="14" orient="horz" pos="913" userDrawn="1">
          <p15:clr>
            <a:srgbClr val="F26B43"/>
          </p15:clr>
        </p15:guide>
        <p15:guide id="15" orient="horz" pos="1003" userDrawn="1">
          <p15:clr>
            <a:srgbClr val="F26B43"/>
          </p15:clr>
        </p15:guide>
        <p15:guide id="16" orient="horz" pos="2500" userDrawn="1">
          <p15:clr>
            <a:srgbClr val="F26B43"/>
          </p15:clr>
        </p15:guide>
        <p15:guide id="17" pos="6312" userDrawn="1">
          <p15:clr>
            <a:srgbClr val="F26B43"/>
          </p15:clr>
        </p15:guide>
        <p15:guide id="18" pos="622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geek.github.io/blog/post/2021-01-02-crear-una-imagen-docker-desde-un-repositorio-de-github.htm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hyperlink" Target="https://devopedia.org/devops" TargetMode="External"/><Relationship Id="rId7" Type="http://schemas.openxmlformats.org/officeDocument/2006/relationships/hyperlink" Target="http://www.flickr.com/photos/sideshowblues/37938357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g"/><Relationship Id="rId11" Type="http://schemas.openxmlformats.org/officeDocument/2006/relationships/hyperlink" Target="http://researchleap.com/product/make-a-payment-for-your-article/" TargetMode="External"/><Relationship Id="rId5" Type="http://schemas.openxmlformats.org/officeDocument/2006/relationships/hyperlink" Target="https://www.tekla-szymanski.com/cashier-check-scam/" TargetMode="External"/><Relationship Id="rId10" Type="http://schemas.openxmlformats.org/officeDocument/2006/relationships/image" Target="../media/image43.png"/><Relationship Id="rId4" Type="http://schemas.openxmlformats.org/officeDocument/2006/relationships/image" Target="../media/image40.jpg"/><Relationship Id="rId9" Type="http://schemas.openxmlformats.org/officeDocument/2006/relationships/hyperlink" Target="https://libreshot.com/ar/bicycle-accident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inuxfr.org/users/tranchex/journaux/le-bitcoin-va-t-il-detruire-la-planete-contre-point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938CF-F8EA-57CC-70BC-006CE2AF5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NeutrinoReview 2.0</a:t>
            </a:r>
            <a:br>
              <a:rPr lang="en-US" dirty="0"/>
            </a:br>
            <a:r>
              <a:rPr lang="en-US" sz="2800" dirty="0"/>
              <a:t>UI Redesign, System Stabilization, and Scientific Evaluation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C8094C-0120-E124-9BB9-AD6DC0D5E4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Uday Sharma</a:t>
            </a:r>
          </a:p>
          <a:p>
            <a:r>
              <a:rPr lang="en-US" dirty="0"/>
              <a:t>Supervisors: Elias Sandner, Andreas Wagner</a:t>
            </a:r>
          </a:p>
          <a:p>
            <a:r>
              <a:rPr lang="en-US" dirty="0"/>
              <a:t>IT-PW-WA  </a:t>
            </a:r>
          </a:p>
        </p:txBody>
      </p:sp>
    </p:spTree>
    <p:extLst>
      <p:ext uri="{BB962C8B-B14F-4D97-AF65-F5344CB8AC3E}">
        <p14:creationId xmlns:p14="http://schemas.microsoft.com/office/powerpoint/2010/main" val="3652848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creenshot of a website&#10;&#10;AI-generated content may be incorrect.">
            <a:extLst>
              <a:ext uri="{FF2B5EF4-FFF2-40B4-BE49-F238E27FC236}">
                <a16:creationId xmlns:a16="http://schemas.microsoft.com/office/drawing/2014/main" id="{C152B8D1-964C-B5E4-6C6B-101528A59F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658" y="1439336"/>
            <a:ext cx="3496748" cy="201895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01C9C1C-D75B-24FE-1AF1-BE6175D98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this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5A750-F468-9DA7-F3CB-6E9A52AC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 smtClean="0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73828-296B-DC31-55BA-52D22142D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1F118-A3F5-DFCD-A55F-0B23E2F7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FEABA46-5B78-1EFD-64DB-D9A0AE545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303" y="1439336"/>
            <a:ext cx="3496748" cy="2018956"/>
          </a:xfrm>
          <a:prstGeom prst="rect">
            <a:avLst/>
          </a:prstGeom>
        </p:spPr>
      </p:pic>
      <p:pic>
        <p:nvPicPr>
          <p:cNvPr id="12" name="Picture 11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BB737D9F-0F43-8C6A-94BE-F38860467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3368" y="1439336"/>
            <a:ext cx="3503974" cy="2018956"/>
          </a:xfrm>
          <a:prstGeom prst="rect">
            <a:avLst/>
          </a:prstGeom>
        </p:spPr>
      </p:pic>
      <p:pic>
        <p:nvPicPr>
          <p:cNvPr id="14" name="Picture 1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0432493-F338-8FF8-B803-E40B1D63B4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49" y="3932164"/>
            <a:ext cx="3500357" cy="2018956"/>
          </a:xfrm>
          <a:prstGeom prst="rect">
            <a:avLst/>
          </a:prstGeom>
        </p:spPr>
      </p:pic>
      <p:pic>
        <p:nvPicPr>
          <p:cNvPr id="16" name="Picture 15" descr="A screenshot of a website&#10;&#10;AI-generated content may be incorrect.">
            <a:extLst>
              <a:ext uri="{FF2B5EF4-FFF2-40B4-BE49-F238E27FC236}">
                <a16:creationId xmlns:a16="http://schemas.microsoft.com/office/drawing/2014/main" id="{8C49F592-77BF-22FB-18C4-31F4FB94A0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368" y="3932164"/>
            <a:ext cx="3500358" cy="2018956"/>
          </a:xfrm>
          <a:prstGeom prst="rect">
            <a:avLst/>
          </a:prstGeom>
        </p:spPr>
      </p:pic>
      <p:pic>
        <p:nvPicPr>
          <p:cNvPr id="18" name="Picture 1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16394EC-AE10-DE36-5B2E-AD7F11C4E5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8688" y="3932164"/>
            <a:ext cx="3500357" cy="201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86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2A924B-CA1A-5467-A0C1-67F3EF3D9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was quite complex to spin up the Development Environment</a:t>
            </a:r>
          </a:p>
          <a:p>
            <a:r>
              <a:rPr lang="en-US" dirty="0"/>
              <a:t>With three different services and their versions</a:t>
            </a:r>
          </a:p>
          <a:p>
            <a:endParaRPr lang="en-US" dirty="0"/>
          </a:p>
          <a:p>
            <a:r>
              <a:rPr lang="en-US" dirty="0"/>
              <a:t>Containerized the entire thing. </a:t>
            </a:r>
          </a:p>
          <a:p>
            <a:r>
              <a:rPr lang="en-US" dirty="0">
                <a:solidFill>
                  <a:schemeClr val="tx1"/>
                </a:solidFill>
              </a:rPr>
              <a:t>Now it runs with only 1 command using Docker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Now we have a </a:t>
            </a:r>
            <a:r>
              <a:rPr lang="en-US" dirty="0">
                <a:solidFill>
                  <a:schemeClr val="tx1"/>
                </a:solidFill>
              </a:rPr>
              <a:t>CI/CD pipeline </a:t>
            </a:r>
            <a:r>
              <a:rPr lang="en-US" dirty="0"/>
              <a:t>from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Gitlab to CERN OKD</a:t>
            </a:r>
          </a:p>
          <a:p>
            <a:r>
              <a:rPr lang="en-US" dirty="0"/>
              <a:t>Our master branch is not anymore, the development branch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Integrated </a:t>
            </a:r>
            <a:r>
              <a:rPr lang="en-US" dirty="0">
                <a:solidFill>
                  <a:schemeClr val="tx1"/>
                </a:solidFill>
              </a:rPr>
              <a:t>CERN SSO </a:t>
            </a:r>
            <a:r>
              <a:rPr lang="en-US" dirty="0"/>
              <a:t>with the application.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480E0D-DC9C-07F1-DD7F-2FACCD88B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Automating the Development-to-Deployment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64007-0568-AA54-98AD-D0F18AE09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46AC4-9820-D8D8-BC4A-E6D593CF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21F55-3454-A274-D038-1E3BD1160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 descr="A blue whale with boxes on it&#10;&#10;AI-generated content may be incorrect.">
            <a:extLst>
              <a:ext uri="{FF2B5EF4-FFF2-40B4-BE49-F238E27FC236}">
                <a16:creationId xmlns:a16="http://schemas.microsoft.com/office/drawing/2014/main" id="{C0234741-FF7D-7773-F43A-95D1748EB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380205" y="3112444"/>
            <a:ext cx="1571930" cy="1338012"/>
          </a:xfrm>
          <a:prstGeom prst="rect">
            <a:avLst/>
          </a:prstGeom>
        </p:spPr>
      </p:pic>
      <p:pic>
        <p:nvPicPr>
          <p:cNvPr id="5122" name="Picture 2" descr="OKD: Renaming of OpenShift Origin with 3.10 Release">
            <a:extLst>
              <a:ext uri="{FF2B5EF4-FFF2-40B4-BE49-F238E27FC236}">
                <a16:creationId xmlns:a16="http://schemas.microsoft.com/office/drawing/2014/main" id="{52A83DCD-E031-A80E-1E15-D38413D8C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597" y="3332983"/>
            <a:ext cx="1678189" cy="99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DC7E982-3B78-B4F7-E296-AA15994DC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8751" y="4872018"/>
            <a:ext cx="4943384" cy="1328757"/>
          </a:xfrm>
          <a:prstGeom prst="rect">
            <a:avLst/>
          </a:prstGeom>
        </p:spPr>
      </p:pic>
      <p:pic>
        <p:nvPicPr>
          <p:cNvPr id="1026" name="Picture 2" descr="How “It works in my machine” turns “It works in my container”? | by Raju  Dawadi | Medium">
            <a:extLst>
              <a:ext uri="{FF2B5EF4-FFF2-40B4-BE49-F238E27FC236}">
                <a16:creationId xmlns:a16="http://schemas.microsoft.com/office/drawing/2014/main" id="{0E4C4D5E-7452-23C6-DC36-7A2C17681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997" y="913630"/>
            <a:ext cx="3859577" cy="219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820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7207FB-6FC6-5375-1E16-8E38329D1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We added multiple new features over the span of this summer</a:t>
            </a:r>
          </a:p>
          <a:p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Extending Support for ArXiv</a:t>
            </a:r>
          </a:p>
          <a:p>
            <a:pPr marL="781200" lvl="1" indent="-457200"/>
            <a:r>
              <a:rPr lang="en-US" sz="2000" dirty="0"/>
              <a:t>Getting a CSV from ArXiv was only possible using the API</a:t>
            </a:r>
          </a:p>
          <a:p>
            <a:pPr marL="781200" lvl="1" indent="-457200"/>
            <a:r>
              <a:rPr lang="en-US" sz="2000" dirty="0"/>
              <a:t>This expanded NeutrinoReview’s scope from just Medical Research to Natural Sciences.</a:t>
            </a:r>
          </a:p>
          <a:p>
            <a:pPr marL="781200" lvl="1" indent="-457200"/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Improvement in the Deduplication Algorithm</a:t>
            </a:r>
          </a:p>
          <a:p>
            <a:pPr marL="781200" lvl="1" indent="-457200"/>
            <a:r>
              <a:rPr lang="en-US" sz="2000" dirty="0"/>
              <a:t>We had a simple algorithm previously in place</a:t>
            </a:r>
          </a:p>
          <a:p>
            <a:pPr marL="781200" lvl="1" indent="-457200"/>
            <a:r>
              <a:rPr lang="en-US" sz="2000" dirty="0"/>
              <a:t>Advanced Algorithm: </a:t>
            </a:r>
            <a:r>
              <a:rPr lang="en-US" sz="2000" dirty="0">
                <a:solidFill>
                  <a:schemeClr val="tx1"/>
                </a:solidFill>
              </a:rPr>
              <a:t>detects up to 50% additional duplicates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6C3637-F59F-6980-1848-8321BFD7D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Enhancing NeutrinoReview with new Capabilities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4DF5F-2BC9-7B0B-14F3-CA9236D81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69A37-8DD6-A1CA-ED57-BFBFD82EC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69B4A9-A5C2-CCB7-7358-1B7C879CE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146" name="Picture 2" descr="arXiv – Wikipedia">
            <a:extLst>
              <a:ext uri="{FF2B5EF4-FFF2-40B4-BE49-F238E27FC236}">
                <a16:creationId xmlns:a16="http://schemas.microsoft.com/office/drawing/2014/main" id="{B0FC821D-ABC1-51D6-BA5A-41032FB3F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43" y="2124410"/>
            <a:ext cx="2452668" cy="110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81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2009EF-EDA8-3CBC-5E94-5D9D3863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Cal-X Approach in NeutrinoReview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E7F72-BA5D-DE64-8557-F03395A60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 smtClean="0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F74D6-880B-3417-E7EC-43B323C1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84B72-9CAF-667B-DB34-7E72558CB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Content Placeholder 6" descr="A group of different shapes&#10;&#10;AI-generated content may be incorrect.">
            <a:extLst>
              <a:ext uri="{FF2B5EF4-FFF2-40B4-BE49-F238E27FC236}">
                <a16:creationId xmlns:a16="http://schemas.microsoft.com/office/drawing/2014/main" id="{92D851AA-392E-34A3-2B05-2864CB18F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30011" y="3319389"/>
            <a:ext cx="5623787" cy="2856956"/>
          </a:xfrm>
          <a:prstGeom prst="rect">
            <a:avLst/>
          </a:prstGeom>
        </p:spPr>
      </p:pic>
      <p:pic>
        <p:nvPicPr>
          <p:cNvPr id="9" name="Picture 8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4EBF7E6A-BBF9-D295-8789-43EB2BD0F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125" y="1214520"/>
            <a:ext cx="3993504" cy="2303396"/>
          </a:xfrm>
          <a:prstGeom prst="rect">
            <a:avLst/>
          </a:prstGeom>
        </p:spPr>
      </p:pic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5A96AD7-7679-BD22-1801-EC8E62C05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5125" y="3605321"/>
            <a:ext cx="3993504" cy="23033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6458F48-28AE-F555-4B2B-82A3EAFC6E8A}"/>
              </a:ext>
            </a:extLst>
          </p:cNvPr>
          <p:cNvSpPr txBox="1"/>
          <p:nvPr/>
        </p:nvSpPr>
        <p:spPr>
          <a:xfrm>
            <a:off x="407987" y="1301925"/>
            <a:ext cx="7327422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/>
              <a:t>Implemented a new LLM Screening Approach – Cal-X</a:t>
            </a:r>
          </a:p>
          <a:p>
            <a:endParaRPr lang="en-US" dirty="0"/>
          </a:p>
          <a:p>
            <a:r>
              <a:rPr lang="en-US" dirty="0"/>
              <a:t>A novel approach called Cal-X for screening papers was implemented </a:t>
            </a:r>
          </a:p>
          <a:p>
            <a:r>
              <a:rPr lang="en-US" dirty="0"/>
              <a:t>in NeutrinoReview. </a:t>
            </a:r>
          </a:p>
          <a:p>
            <a:endParaRPr lang="en-US" dirty="0"/>
          </a:p>
          <a:p>
            <a:r>
              <a:rPr lang="en-US" dirty="0"/>
              <a:t>This approach does a binary classification between include and </a:t>
            </a:r>
          </a:p>
          <a:p>
            <a:r>
              <a:rPr lang="en-US" dirty="0"/>
              <a:t>exclude a paper given an eligibility criteria.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42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F0E3CC-3B2B-E9AC-C620-6A814B355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Data Retrieval and Deduplication (DR&amp;D) Study</a:t>
            </a:r>
          </a:p>
          <a:p>
            <a:pPr marL="781200" lvl="1" indent="-457200"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Improved the DR&amp;D to conduct the experiments</a:t>
            </a:r>
          </a:p>
          <a:p>
            <a:pPr marL="781200" lvl="1" indent="-457200"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Designed &amp; conducted a user study </a:t>
            </a:r>
          </a:p>
          <a:p>
            <a:pPr marL="781200" lvl="1" indent="-457200">
              <a:buFont typeface="Arial" charset="0"/>
              <a:buAutoNum type="arabicPeriod"/>
            </a:pPr>
            <a:r>
              <a:rPr lang="en-US" sz="3200" dirty="0">
                <a:solidFill>
                  <a:schemeClr val="tx1"/>
                </a:solidFill>
              </a:rPr>
              <a:t>Contributed to the draft submitted in the OSSYM’25</a:t>
            </a:r>
          </a:p>
          <a:p>
            <a:pPr lvl="1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Extended Evaluation of 5-Tier Algorithm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528FC4-B1BD-0028-0620-D23533683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Work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E8F55-9A07-0FC5-CD7D-1F3A3A12E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AC7A4-5002-107F-0F60-C210D4F9B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12E1-FA13-D8A9-42B0-85CF0C704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067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5017-8381-EDB0-7DEA-5608CD39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Original Title of the Project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EDDCBE-4176-0FE1-6C39-B195E19D4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C38F0-58D5-7848-A9A4-32D0F73A6EDD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1230CB-E82A-B327-2529-7C7346B81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537C7C-E9AB-10CF-8581-F08C004B4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2F76275-FB08-D747-CD79-D6695686D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9" y="1599250"/>
            <a:ext cx="11376024" cy="147635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600" b="0" dirty="0">
                <a:solidFill>
                  <a:schemeClr val="accent1"/>
                </a:solidFill>
              </a:rPr>
              <a:t>“Enhancing User Experience and Frontend Development for Systematic Review  Automation”</a:t>
            </a:r>
          </a:p>
          <a:p>
            <a:endParaRPr lang="en-US" sz="1600" b="0" dirty="0"/>
          </a:p>
          <a:p>
            <a:pPr algn="ctr"/>
            <a:r>
              <a:rPr lang="en-US" sz="2000" b="0" dirty="0"/>
              <a:t>Since this did not capture everything, we did over the summer, we changed it to..</a:t>
            </a:r>
          </a:p>
          <a:p>
            <a:endParaRPr lang="en-US" sz="1600" b="0" dirty="0"/>
          </a:p>
          <a:p>
            <a:pPr algn="ctr"/>
            <a:r>
              <a:rPr lang="en-US" sz="1600" b="0" dirty="0">
                <a:solidFill>
                  <a:schemeClr val="accent1"/>
                </a:solidFill>
              </a:rPr>
              <a:t>“NeutrinoReview 2.0: UI Redesign, System Stabilization, and Scientific Evaluation”</a:t>
            </a:r>
          </a:p>
          <a:p>
            <a:endParaRPr lang="en-US" sz="1600" dirty="0"/>
          </a:p>
        </p:txBody>
      </p:sp>
      <p:pic>
        <p:nvPicPr>
          <p:cNvPr id="15" name="Picture 14" descr="A screenshot of a chat&#10;&#10;AI-generated content may be incorrect.">
            <a:extLst>
              <a:ext uri="{FF2B5EF4-FFF2-40B4-BE49-F238E27FC236}">
                <a16:creationId xmlns:a16="http://schemas.microsoft.com/office/drawing/2014/main" id="{751DA73B-8786-0A5A-EEFA-15C12111A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947" y="3359024"/>
            <a:ext cx="7868462" cy="2616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4273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64782E-5E8C-ABD1-9FB0-AC095464E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Full Text Retrieval &amp; Screening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Improvements in Deduplication Algorithm (in terms of time complexity) in Production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Collaboration Feature</a:t>
            </a:r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Better System Architecture for a large-scale production environment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38D2EE-99BE-0675-810C-8B6E277A3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25CCE-999B-3423-A8AE-C4F8CAF65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7441-B772-D048-9C1B-F8600B03CAE1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A3598-03DC-BB1E-A685-D5F35C575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F9271-65BD-A8F5-153F-F51D9073F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801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95B4F4-5BBC-2455-41B5-F75F53A0B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Learned a lot about DevOps and SSO.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to write research papers and read them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dirty="0"/>
              <a:t>Gained valuable experience working within large-scale organizational infrastructure and systems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dirty="0"/>
              <a:t>How to drive a bicycle without falling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to not get scammed and fined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Learned how to do karaoke.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ECA8DB-1011-5FC7-FA1F-42DEB9ECF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C0F89-B71B-647D-577F-3D5CC23FC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7441-B772-D048-9C1B-F8600B03CAE1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4A738-2F7F-AF5E-734B-0960BA0B9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5D172-65D7-971C-BD94-F7665B8D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Picture 7" descr="A diagram of a process&#10;&#10;AI-generated content may be incorrect.">
            <a:extLst>
              <a:ext uri="{FF2B5EF4-FFF2-40B4-BE49-F238E27FC236}">
                <a16:creationId xmlns:a16="http://schemas.microsoft.com/office/drawing/2014/main" id="{6A936F54-4FC4-5EF4-07FF-1EDAAE355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0536" y="4721055"/>
            <a:ext cx="2713257" cy="1396327"/>
          </a:xfrm>
          <a:prstGeom prst="rect">
            <a:avLst/>
          </a:prstGeom>
        </p:spPr>
      </p:pic>
      <p:pic>
        <p:nvPicPr>
          <p:cNvPr id="14" name="Picture 13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31290BE6-ADD8-8F34-A0E6-46C69F22E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333375" y="4558059"/>
            <a:ext cx="2431457" cy="1750649"/>
          </a:xfrm>
          <a:prstGeom prst="rect">
            <a:avLst/>
          </a:prstGeom>
        </p:spPr>
      </p:pic>
      <p:pic>
        <p:nvPicPr>
          <p:cNvPr id="17" name="Picture 16" descr="A person in a uniform standing next to a person in a bus&#10;&#10;AI-generated content may be incorrect.">
            <a:extLst>
              <a:ext uri="{FF2B5EF4-FFF2-40B4-BE49-F238E27FC236}">
                <a16:creationId xmlns:a16="http://schemas.microsoft.com/office/drawing/2014/main" id="{36E6C906-CE42-E899-63ED-F2806F19F7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003793" y="4558059"/>
            <a:ext cx="2329582" cy="1747186"/>
          </a:xfrm>
          <a:prstGeom prst="rect">
            <a:avLst/>
          </a:prstGeom>
        </p:spPr>
      </p:pic>
      <p:pic>
        <p:nvPicPr>
          <p:cNvPr id="9" name="Picture 8" descr="A bicycle lying on the grass&#10;&#10;AI-generated content may be incorrect.">
            <a:extLst>
              <a:ext uri="{FF2B5EF4-FFF2-40B4-BE49-F238E27FC236}">
                <a16:creationId xmlns:a16="http://schemas.microsoft.com/office/drawing/2014/main" id="{3D2E3DCD-697C-F5E5-9F95-35B389BA26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9267270" y="4558059"/>
            <a:ext cx="2586995" cy="1722320"/>
          </a:xfrm>
          <a:prstGeom prst="rect">
            <a:avLst/>
          </a:prstGeom>
        </p:spPr>
      </p:pic>
      <p:pic>
        <p:nvPicPr>
          <p:cNvPr id="11" name="Picture 10" descr="A pen on a paper&#10;&#10;AI-generated content may be incorrect.">
            <a:extLst>
              <a:ext uri="{FF2B5EF4-FFF2-40B4-BE49-F238E27FC236}">
                <a16:creationId xmlns:a16="http://schemas.microsoft.com/office/drawing/2014/main" id="{BD9B8AD4-7908-BEBB-3A4B-0183658485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7188448" y="4558058"/>
            <a:ext cx="2329582" cy="174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81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3C55F-80FF-183F-4AA2-44807DC42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412F01-1D79-1975-EB0E-BEACE9A5B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 smtClean="0"/>
              <a:t>15 September 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7A0149-86B0-7ECE-DEFA-F07D70059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225FC-64DB-D3B0-3DE2-F20AA89EE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F6F39D-5881-D5FF-9703-3B598EB83336}"/>
              </a:ext>
            </a:extLst>
          </p:cNvPr>
          <p:cNvSpPr txBox="1"/>
          <p:nvPr/>
        </p:nvSpPr>
        <p:spPr>
          <a:xfrm>
            <a:off x="1791135" y="2413337"/>
            <a:ext cx="8609729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6600" b="1" dirty="0"/>
              <a:t>Thank you for this </a:t>
            </a:r>
          </a:p>
          <a:p>
            <a:pPr algn="ctr"/>
            <a:r>
              <a:rPr lang="en-US" sz="6600" b="1" dirty="0"/>
              <a:t>amazing summer!!!!!!</a:t>
            </a:r>
          </a:p>
        </p:txBody>
      </p:sp>
    </p:spTree>
    <p:extLst>
      <p:ext uri="{BB962C8B-B14F-4D97-AF65-F5344CB8AC3E}">
        <p14:creationId xmlns:p14="http://schemas.microsoft.com/office/powerpoint/2010/main" val="2027457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7CF9077-8842-FE79-4E6B-6F1D13AEB6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9309599"/>
              </p:ext>
            </p:extLst>
          </p:nvPr>
        </p:nvGraphicFramePr>
        <p:xfrm>
          <a:off x="407988" y="1592263"/>
          <a:ext cx="11376025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CABA8D1-9698-F1B0-7488-1DCCE039B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the project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DC550-073D-377E-C867-6593D8829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C2409-DE99-5B5D-877C-0F3902C14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0033A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B2752-7A7F-5105-CD1B-71DA00AAD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60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04833D-97C4-A3BD-357E-C4644363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9" y="1592263"/>
            <a:ext cx="11376024" cy="4608512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There was a lot of room for improvement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Limited to local development environment (no deployed version)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Limited to Medical Research Databases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UI and UX required streamlining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 CI/CD pipeline in place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CERN SSO was not fully functional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Services were not containerized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PRISMA diagram visualization was broken and displayed placeholder data.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2900" dirty="0"/>
              <a:t>To sum everything 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900" dirty="0"/>
          </a:p>
          <a:p>
            <a:pPr>
              <a:lnSpc>
                <a:spcPct val="120000"/>
              </a:lnSpc>
            </a:pPr>
            <a:r>
              <a:rPr lang="en-US" sz="3600" dirty="0">
                <a:solidFill>
                  <a:schemeClr val="tx1"/>
                </a:solidFill>
              </a:rPr>
              <a:t>Due to resource constraints and isolated ownership, several tasks where accumulated over time to be addressed by the summer student (me).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C11F79-AE6E-248B-9CD7-CA790D8A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I joined the Project….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CAF69B-1560-D89B-9AEE-82FFC47AB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0EF0C-42C6-33B4-F80C-5EDA29F2F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A2F08-A587-1F19-92F2-B4C8C1D97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721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cartoon of a dog in a room with a table and a cup&#10;&#10;AI-generated content may be incorrect.">
            <a:extLst>
              <a:ext uri="{FF2B5EF4-FFF2-40B4-BE49-F238E27FC236}">
                <a16:creationId xmlns:a16="http://schemas.microsoft.com/office/drawing/2014/main" id="{B346C13F-A37E-6CD7-2677-7BC766E90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685939" y="1260323"/>
            <a:ext cx="8820123" cy="4608512"/>
          </a:xfr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2B3EF6-A607-6414-B9DC-A324A19E9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73593"/>
            <a:ext cx="11376025" cy="1065742"/>
          </a:xfrm>
        </p:spPr>
        <p:txBody>
          <a:bodyPr anchor="t">
            <a:normAutofit/>
          </a:bodyPr>
          <a:lstStyle/>
          <a:p>
            <a:r>
              <a:rPr lang="en-US" dirty="0"/>
              <a:t>We can do it!!!!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32B344-50F6-2BD9-46D5-E7C00C33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1915" y="6424993"/>
            <a:ext cx="17739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7D69761-F68E-3B41-BA03-528973F27F26}" type="datetime3">
              <a:rPr lang="en-US"/>
              <a:pPr>
                <a:spcAft>
                  <a:spcPts val="600"/>
                </a:spcAft>
              </a:pPr>
              <a:t>15 September 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E415E7-4625-5235-4CCE-0EB44C348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5352" y="6424993"/>
            <a:ext cx="6787386" cy="365125"/>
          </a:xfrm>
        </p:spPr>
        <p:txBody>
          <a:bodyPr anchor="ctr">
            <a:normAutofit/>
          </a:bodyPr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63FDDC-BF05-918B-5C0C-06939904D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7546" y="6424993"/>
            <a:ext cx="681254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6B5EA5A-BC32-A742-B11B-8E7414D5B535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81AAED-0074-A72C-7C6B-02BD22A332BD}"/>
              </a:ext>
            </a:extLst>
          </p:cNvPr>
          <p:cNvSpPr txBox="1"/>
          <p:nvPr/>
        </p:nvSpPr>
        <p:spPr>
          <a:xfrm>
            <a:off x="8125603" y="5868835"/>
            <a:ext cx="2380459" cy="107722"/>
          </a:xfrm>
          <a:prstGeom prst="rect">
            <a:avLst/>
          </a:prstGeom>
          <a:solidFill>
            <a:srgbClr val="000000"/>
          </a:solidFill>
        </p:spPr>
        <p:txBody>
          <a:bodyPr wrap="none" lIns="0" tIns="0" rIns="0" bIns="0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linuxfr.org/users/tranchex/journaux/le-bitcoin-va-t-il-detruire-la-planete-contre-poin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649B679-C138-DD0B-6AC2-1841EB12D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were lots of open tasks in NeutrinoReview when I joined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65DF29-45A9-0AB7-A2CA-EF6DA5C8B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Codebase Refactoring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56DE12-26B3-08F4-8C20-32E9E5A95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175C91-3ED2-0565-5F59-5FBAEF8FA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E134E-F175-0CDE-EF8C-77EEE62D5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1" name="Picture 10" descr="A screenshot of a web page&#10;&#10;AI-generated content may be incorrect.">
            <a:extLst>
              <a:ext uri="{FF2B5EF4-FFF2-40B4-BE49-F238E27FC236}">
                <a16:creationId xmlns:a16="http://schemas.microsoft.com/office/drawing/2014/main" id="{EE9FA84E-23A0-993B-7478-DF7F539EB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12" y="2136841"/>
            <a:ext cx="3800905" cy="2136887"/>
          </a:xfrm>
          <a:prstGeom prst="rect">
            <a:avLst/>
          </a:prstGeom>
        </p:spPr>
      </p:pic>
      <p:pic>
        <p:nvPicPr>
          <p:cNvPr id="13" name="Picture 1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8C9A203-E594-2D0A-5763-2405E6911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062" y="4888511"/>
            <a:ext cx="2488768" cy="1187821"/>
          </a:xfrm>
          <a:prstGeom prst="rect">
            <a:avLst/>
          </a:prstGeom>
        </p:spPr>
      </p:pic>
      <p:pic>
        <p:nvPicPr>
          <p:cNvPr id="15" name="Picture 1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6611F92-AF09-6447-2F80-96CAD884C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4062" y="2054015"/>
            <a:ext cx="3107132" cy="2710053"/>
          </a:xfrm>
          <a:prstGeom prst="rect">
            <a:avLst/>
          </a:prstGeom>
        </p:spPr>
      </p:pic>
      <p:pic>
        <p:nvPicPr>
          <p:cNvPr id="17" name="Picture 16" descr="A screenshot of a social media page&#10;&#10;AI-generated content may be incorrect.">
            <a:extLst>
              <a:ext uri="{FF2B5EF4-FFF2-40B4-BE49-F238E27FC236}">
                <a16:creationId xmlns:a16="http://schemas.microsoft.com/office/drawing/2014/main" id="{C694E703-C272-360E-C89A-C1E6D326F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512" y="4426656"/>
            <a:ext cx="3964981" cy="1678161"/>
          </a:xfrm>
          <a:prstGeom prst="rect">
            <a:avLst/>
          </a:prstGeom>
        </p:spPr>
      </p:pic>
      <p:pic>
        <p:nvPicPr>
          <p:cNvPr id="21" name="Picture 2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F60A2C8-6990-BA78-C760-D5E8C57967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7486" y="2136841"/>
            <a:ext cx="3936099" cy="398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69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B9AC0C-083A-27D1-778F-32994D9B3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Somedays just looked like this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BB1C6-205B-A264-AF8C-939A42658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D69CB-D56A-AEE2-5214-44CA2B940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1949C-DB1A-6792-9625-1F9967D7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Content Placeholder 6" descr="A screenshot of a black screen&#10;&#10;AI-generated content may be incorrect.">
            <a:extLst>
              <a:ext uri="{FF2B5EF4-FFF2-40B4-BE49-F238E27FC236}">
                <a16:creationId xmlns:a16="http://schemas.microsoft.com/office/drawing/2014/main" id="{8A3FE2E5-1FFC-89A4-5828-C027EDE0E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7558" y="1309130"/>
            <a:ext cx="6416883" cy="48599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CCC875-256B-83F0-BEC2-B6E774EBD88C}"/>
              </a:ext>
            </a:extLst>
          </p:cNvPr>
          <p:cNvSpPr txBox="1"/>
          <p:nvPr/>
        </p:nvSpPr>
        <p:spPr>
          <a:xfrm>
            <a:off x="407987" y="906464"/>
            <a:ext cx="548868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dirty="0"/>
              <a:t>As you can see there are a lot of use of the word “Fix”</a:t>
            </a:r>
          </a:p>
        </p:txBody>
      </p:sp>
    </p:spTree>
    <p:extLst>
      <p:ext uri="{BB962C8B-B14F-4D97-AF65-F5344CB8AC3E}">
        <p14:creationId xmlns:p14="http://schemas.microsoft.com/office/powerpoint/2010/main" val="345070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FDB7D6-8C05-C330-3FA0-B3411468B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9F154E-8834-3002-3235-6283171C3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01B95-64C9-8087-6460-5E5854851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BD9D63-486B-F43F-2D7C-90C2E8AABB78}"/>
              </a:ext>
            </a:extLst>
          </p:cNvPr>
          <p:cNvSpPr txBox="1"/>
          <p:nvPr/>
        </p:nvSpPr>
        <p:spPr>
          <a:xfrm>
            <a:off x="1612817" y="761064"/>
            <a:ext cx="8966365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6600" b="1" dirty="0"/>
              <a:t>We fixed all the</a:t>
            </a:r>
            <a:r>
              <a:rPr lang="en-US" sz="1200" b="1" dirty="0"/>
              <a:t>(identified)</a:t>
            </a:r>
            <a:r>
              <a:rPr lang="en-US" sz="6600" b="1" dirty="0"/>
              <a:t>bugs</a:t>
            </a:r>
          </a:p>
        </p:txBody>
      </p:sp>
      <p:pic>
        <p:nvPicPr>
          <p:cNvPr id="2052" name="Picture 4" descr="Programming Memes for Coding Geeks (February 25, 2024) - Memebase - Funny  Memes">
            <a:extLst>
              <a:ext uri="{FF2B5EF4-FFF2-40B4-BE49-F238E27FC236}">
                <a16:creationId xmlns:a16="http://schemas.microsoft.com/office/drawing/2014/main" id="{149D7722-D9E8-D53B-A2FD-5CD7804A9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44" y="2296390"/>
            <a:ext cx="3580710" cy="334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236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A8781C-9082-B50B-6D4F-C85A05C37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89" y="1592263"/>
            <a:ext cx="11376024" cy="4333049"/>
          </a:xfrm>
        </p:spPr>
        <p:txBody>
          <a:bodyPr>
            <a:normAutofit/>
          </a:bodyPr>
          <a:lstStyle/>
          <a:p>
            <a:r>
              <a:rPr lang="en-US" sz="1800" dirty="0"/>
              <a:t>All the pages and more than </a:t>
            </a:r>
            <a:r>
              <a:rPr lang="en-US" sz="1800" dirty="0">
                <a:solidFill>
                  <a:schemeClr val="tx1"/>
                </a:solidFill>
              </a:rPr>
              <a:t>95% </a:t>
            </a:r>
            <a:r>
              <a:rPr lang="en-US" sz="1800" dirty="0"/>
              <a:t>of the components were redesigned and coded up again.</a:t>
            </a:r>
          </a:p>
          <a:p>
            <a:endParaRPr lang="en-US" sz="1800" dirty="0"/>
          </a:p>
          <a:p>
            <a:r>
              <a:rPr lang="en-US" sz="1800" dirty="0"/>
              <a:t>This was done to make the process of using the tool much </a:t>
            </a:r>
            <a:r>
              <a:rPr lang="en-US" sz="1800" dirty="0">
                <a:solidFill>
                  <a:schemeClr val="tx1"/>
                </a:solidFill>
              </a:rPr>
              <a:t>Simpler and Intuitive</a:t>
            </a:r>
          </a:p>
          <a:p>
            <a:endParaRPr lang="en-US" sz="1800" dirty="0"/>
          </a:p>
          <a:p>
            <a:r>
              <a:rPr lang="en-US" sz="1800" dirty="0"/>
              <a:t>Easier to navigate as observed in the user study we conducted.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F613F4-9D9B-2369-9879-B80E46682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Redesign of the Application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894E0D-C3A1-9DB3-E97A-0EEEF4A8A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/>
              <a:pPr/>
              <a:t>15 September 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C7F37C-5FA6-CCAC-F961-64E9AC63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0FF3BB-EF32-E302-F3DF-EEEEFEC93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 descr="A screenshot of a manual screen&#10;&#10;AI-generated content may be incorrect.">
            <a:extLst>
              <a:ext uri="{FF2B5EF4-FFF2-40B4-BE49-F238E27FC236}">
                <a16:creationId xmlns:a16="http://schemas.microsoft.com/office/drawing/2014/main" id="{970AA7F8-A461-445F-D46F-081B10D65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804" y="4078361"/>
            <a:ext cx="5490369" cy="1568677"/>
          </a:xfrm>
          <a:prstGeom prst="rect">
            <a:avLst/>
          </a:prstGeom>
        </p:spPr>
      </p:pic>
      <p:pic>
        <p:nvPicPr>
          <p:cNvPr id="10" name="Picture 9" descr="Old Application Flow&#10;">
            <a:extLst>
              <a:ext uri="{FF2B5EF4-FFF2-40B4-BE49-F238E27FC236}">
                <a16:creationId xmlns:a16="http://schemas.microsoft.com/office/drawing/2014/main" id="{8FC630AB-3EF2-9FCB-02D9-3D4A16C90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84" y="4411849"/>
            <a:ext cx="4699000" cy="9017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9636C9-340E-6A59-0A0F-59E5FAD80AF8}"/>
              </a:ext>
            </a:extLst>
          </p:cNvPr>
          <p:cNvSpPr txBox="1"/>
          <p:nvPr/>
        </p:nvSpPr>
        <p:spPr>
          <a:xfrm>
            <a:off x="7775881" y="3758787"/>
            <a:ext cx="237667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New Application Flow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4459AB-4E3F-79C2-5BD8-8BAD54EDE878}"/>
              </a:ext>
            </a:extLst>
          </p:cNvPr>
          <p:cNvSpPr txBox="1"/>
          <p:nvPr/>
        </p:nvSpPr>
        <p:spPr>
          <a:xfrm>
            <a:off x="2039443" y="3800086"/>
            <a:ext cx="228690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Old Application Flow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550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03792C-3700-829E-E8DF-8CA9B08E6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Went from looking like this….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B627E-EDDF-EC82-AF49-F66009D74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69761-F68E-3B41-BA03-528973F27F26}" type="datetime3">
              <a:rPr lang="en-US" smtClean="0"/>
              <a:pPr/>
              <a:t>15 September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57658-3660-33E6-1A63-9B2D31D3F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33A0"/>
                </a:solidFill>
              </a:rPr>
              <a:t>Uday Sharma | NeutrinoReview 2.0: UI Redesign, System Stabilization, and Scientific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598E4-6075-B2D0-22D3-084302C4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5EA5A-BC32-A742-B11B-8E7414D5B53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62C252-6F0A-6C26-0284-D0F4C0657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62" y="1455607"/>
            <a:ext cx="2852048" cy="13235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6BA0B9-D329-3BE6-36A0-7689AFE69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480" y="1439335"/>
            <a:ext cx="2973470" cy="20484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E103A7-73D8-5448-7C17-6633B289E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021" y="1455607"/>
            <a:ext cx="2919570" cy="18321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54EE48-89F5-ED83-E2F9-F01A56A81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363" y="3520331"/>
            <a:ext cx="2852048" cy="20498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0E560D-B4D7-4E5D-8ACC-D7617BBDE5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2531" y="3520508"/>
            <a:ext cx="3026590" cy="18818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9F51D7-DD73-610E-804E-7D31C7A174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9612" y="1455607"/>
            <a:ext cx="2661421" cy="4507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8B9965-1EC1-8107-D3AD-109FD09228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2241" y="3520331"/>
            <a:ext cx="2919570" cy="198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52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7">
      <a:dk1>
        <a:srgbClr val="0033A0"/>
      </a:dk1>
      <a:lt1>
        <a:srgbClr val="FFFFFF"/>
      </a:lt1>
      <a:dk2>
        <a:srgbClr val="2F2F2F"/>
      </a:dk2>
      <a:lt2>
        <a:srgbClr val="F8F8F8"/>
      </a:lt2>
      <a:accent1>
        <a:srgbClr val="0033A0"/>
      </a:accent1>
      <a:accent2>
        <a:srgbClr val="61C4D3"/>
      </a:accent2>
      <a:accent3>
        <a:srgbClr val="E15E32"/>
      </a:accent3>
      <a:accent4>
        <a:srgbClr val="BEBECB"/>
      </a:accent4>
      <a:accent5>
        <a:srgbClr val="6E2466"/>
      </a:accent5>
      <a:accent6>
        <a:srgbClr val="1C446A"/>
      </a:accent6>
      <a:hlink>
        <a:srgbClr val="6D2466"/>
      </a:hlink>
      <a:folHlink>
        <a:srgbClr val="61C4D3"/>
      </a:folHlink>
    </a:clrScheme>
    <a:fontScheme name="CER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980B07B-5B0C-41C2-ADAA-3225C51E5724}" vid="{D40CF5DF-27ED-4571-941E-5E743592BD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dba7f5-2b20-438d-acca-4fbd6af346b0" xsi:nil="true"/>
    <lcf76f155ced4ddcb4097134ff3c332f xmlns="090b397f-749b-4bb7-b895-c865cb8662f6">
      <Terms xmlns="http://schemas.microsoft.com/office/infopath/2007/PartnerControls"/>
    </lcf76f155ced4ddcb4097134ff3c332f>
    <_Flow_SignoffStatus xmlns="090b397f-749b-4bb7-b895-c865cb8662f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8A9D0101B5B84F86F7FE97AFBAFD5C" ma:contentTypeVersion="12" ma:contentTypeDescription="Crée un document." ma:contentTypeScope="" ma:versionID="69562104abaf18a49ee5db4cc37c8a99">
  <xsd:schema xmlns:xsd="http://www.w3.org/2001/XMLSchema" xmlns:xs="http://www.w3.org/2001/XMLSchema" xmlns:p="http://schemas.microsoft.com/office/2006/metadata/properties" xmlns:ns2="090b397f-749b-4bb7-b895-c865cb8662f6" xmlns:ns3="c2dba7f5-2b20-438d-acca-4fbd6af346b0" targetNamespace="http://schemas.microsoft.com/office/2006/metadata/properties" ma:root="true" ma:fieldsID="513956d0bee3a2f240d934dd3f8323f9" ns2:_="" ns3:_="">
    <xsd:import namespace="090b397f-749b-4bb7-b895-c865cb8662f6"/>
    <xsd:import namespace="c2dba7f5-2b20-438d-acca-4fbd6af346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0b397f-749b-4bb7-b895-c865cb8662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56acfe07-7aa8-4914-8c16-70e22d57be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9" nillable="true" ma:displayName="État de validation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dba7f5-2b20-438d-acca-4fbd6af346b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21d5043-b53c-460c-81d4-49873ba991f6}" ma:internalName="TaxCatchAll" ma:showField="CatchAllData" ma:web="c2dba7f5-2b20-438d-acca-4fbd6af346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BD0DA2-1341-4484-8A11-55A1CD9A74F8}">
  <ds:schemaRefs>
    <ds:schemaRef ds:uri="http://schemas.microsoft.com/office/2006/metadata/properties"/>
    <ds:schemaRef ds:uri="http://schemas.microsoft.com/office/infopath/2007/PartnerControls"/>
    <ds:schemaRef ds:uri="c2dba7f5-2b20-438d-acca-4fbd6af346b0"/>
    <ds:schemaRef ds:uri="090b397f-749b-4bb7-b895-c865cb8662f6"/>
  </ds:schemaRefs>
</ds:datastoreItem>
</file>

<file path=customXml/itemProps2.xml><?xml version="1.0" encoding="utf-8"?>
<ds:datastoreItem xmlns:ds="http://schemas.openxmlformats.org/officeDocument/2006/customXml" ds:itemID="{A4991287-F5C5-40FC-A5AB-F0504E3364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387AE7-269E-479A-A50C-D6E7FA2BC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0b397f-749b-4bb7-b895-c865cb8662f6"/>
    <ds:schemaRef ds:uri="c2dba7f5-2b20-438d-acca-4fbd6af346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4104</TotalTime>
  <Words>937</Words>
  <Application>Microsoft Macintosh PowerPoint</Application>
  <PresentationFormat>Widescreen</PresentationFormat>
  <Paragraphs>158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NeutrinoReview 2.0 UI Redesign, System Stabilization, and Scientific Evaluation</vt:lpstr>
      <vt:lpstr>Goals of the project</vt:lpstr>
      <vt:lpstr>When I joined the Project….</vt:lpstr>
      <vt:lpstr>We can do it!!!!</vt:lpstr>
      <vt:lpstr>1. Codebase Refactoring</vt:lpstr>
      <vt:lpstr>Somedays just looked like this</vt:lpstr>
      <vt:lpstr>PowerPoint Presentation</vt:lpstr>
      <vt:lpstr>2. Redesign of the Application</vt:lpstr>
      <vt:lpstr>Went from looking like this….</vt:lpstr>
      <vt:lpstr>To this</vt:lpstr>
      <vt:lpstr>3. Automating the Development-to-Deployment</vt:lpstr>
      <vt:lpstr>4. Enhancing NeutrinoReview with new Capabilities</vt:lpstr>
      <vt:lpstr>Cal-X Approach in NeutrinoReview</vt:lpstr>
      <vt:lpstr>Research Work</vt:lpstr>
      <vt:lpstr>Original Title of the Project</vt:lpstr>
      <vt:lpstr>Future Work</vt:lpstr>
      <vt:lpstr>Lessons Learned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Uday Sharma</dc:creator>
  <cp:lastModifiedBy>Uday Sharma</cp:lastModifiedBy>
  <cp:revision>11</cp:revision>
  <dcterms:created xsi:type="dcterms:W3CDTF">2025-08-29T15:57:52Z</dcterms:created>
  <dcterms:modified xsi:type="dcterms:W3CDTF">2025-09-15T12:54:04Z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0x010100B38A9D0101B5B84F86F7FE97AFBAFD5C</vt:lpwstr>
  </property>
</Properties>
</file>